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17" r:id="rId3"/>
    <p:sldId id="306" r:id="rId4"/>
    <p:sldId id="320" r:id="rId5"/>
    <p:sldId id="292" r:id="rId6"/>
    <p:sldId id="279" r:id="rId7"/>
    <p:sldId id="312" r:id="rId8"/>
    <p:sldId id="313" r:id="rId9"/>
    <p:sldId id="314" r:id="rId10"/>
    <p:sldId id="315" r:id="rId11"/>
    <p:sldId id="318" r:id="rId12"/>
    <p:sldId id="323" r:id="rId13"/>
    <p:sldId id="308" r:id="rId14"/>
    <p:sldId id="300" r:id="rId15"/>
    <p:sldId id="304" r:id="rId16"/>
    <p:sldId id="310" r:id="rId17"/>
    <p:sldId id="270" r:id="rId18"/>
    <p:sldId id="271" r:id="rId19"/>
    <p:sldId id="316" r:id="rId20"/>
    <p:sldId id="305" r:id="rId21"/>
    <p:sldId id="32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26" autoAdjust="0"/>
  </p:normalViewPr>
  <p:slideViewPr>
    <p:cSldViewPr snapToGrid="0" snapToObjects="1">
      <p:cViewPr varScale="1">
        <p:scale>
          <a:sx n="69" d="100"/>
          <a:sy n="69" d="100"/>
        </p:scale>
        <p:origin x="-15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A1FE51-48E3-A144-A448-22106C9338FB}" type="datetimeFigureOut">
              <a:rPr lang="en-US" smtClean="0"/>
              <a:t>4/6/13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CCBC0D-2DD0-DE41-9782-49F683DF6C72}" type="slidenum">
              <a:rPr lang="en-US" smtClean="0"/>
              <a:t>‹#›</a:t>
            </a:fld>
            <a:endParaRPr lang="en-US"/>
          </a:p>
        </p:txBody>
      </p:sp>
    </p:spTree>
    <p:extLst>
      <p:ext uri="{BB962C8B-B14F-4D97-AF65-F5344CB8AC3E}">
        <p14:creationId xmlns:p14="http://schemas.microsoft.com/office/powerpoint/2010/main" val="14892249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78E3D-72C7-BB4A-A10F-86955604A185}" type="datetimeFigureOut">
              <a:rPr lang="en-US" smtClean="0"/>
              <a:pPr/>
              <a:t>4/6/13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DBB75-E2B3-E14B-AA36-0948E2B8176C}" type="slidenum">
              <a:rPr lang="en-US" smtClean="0"/>
              <a:pPr/>
              <a:t>‹#›</a:t>
            </a:fld>
            <a:endParaRPr lang="en-US"/>
          </a:p>
        </p:txBody>
      </p:sp>
    </p:spTree>
    <p:extLst>
      <p:ext uri="{BB962C8B-B14F-4D97-AF65-F5344CB8AC3E}">
        <p14:creationId xmlns:p14="http://schemas.microsoft.com/office/powerpoint/2010/main" val="1481697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DBB75-E2B3-E14B-AA36-0948E2B8176C}" type="slidenum">
              <a:rPr lang="en-US" smtClean="0"/>
              <a:pPr/>
              <a:t>1</a:t>
            </a:fld>
            <a:endParaRPr lang="en-US"/>
          </a:p>
        </p:txBody>
      </p:sp>
    </p:spTree>
    <p:extLst>
      <p:ext uri="{BB962C8B-B14F-4D97-AF65-F5344CB8AC3E}">
        <p14:creationId xmlns:p14="http://schemas.microsoft.com/office/powerpoint/2010/main" val="50092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Allen moved up, Jake </a:t>
            </a:r>
            <a:r>
              <a:rPr lang="en-US" baseline="0" dirty="0" err="1" smtClean="0"/>
              <a:t>didn</a:t>
            </a:r>
            <a:r>
              <a:rPr lang="fr-FR" baseline="0" dirty="0" smtClean="0"/>
              <a:t>’</a:t>
            </a:r>
            <a:r>
              <a:rPr lang="en-US" baseline="0" dirty="0" smtClean="0"/>
              <a:t>t. </a:t>
            </a:r>
          </a:p>
          <a:p>
            <a:r>
              <a:rPr lang="en-US" baseline="0" dirty="0" smtClean="0"/>
              <a:t>Excerpts are in the paper. </a:t>
            </a:r>
          </a:p>
        </p:txBody>
      </p:sp>
      <p:sp>
        <p:nvSpPr>
          <p:cNvPr id="4" name="Slide Number Placeholder 3"/>
          <p:cNvSpPr>
            <a:spLocks noGrp="1"/>
          </p:cNvSpPr>
          <p:nvPr>
            <p:ph type="sldNum" sz="quarter" idx="10"/>
          </p:nvPr>
        </p:nvSpPr>
        <p:spPr/>
        <p:txBody>
          <a:bodyPr/>
          <a:lstStyle/>
          <a:p>
            <a:fld id="{3E5DBB75-E2B3-E14B-AA36-0948E2B8176C}" type="slidenum">
              <a:rPr lang="en-US" smtClean="0"/>
              <a:pPr/>
              <a:t>10</a:t>
            </a:fld>
            <a:endParaRPr lang="en-US"/>
          </a:p>
        </p:txBody>
      </p:sp>
    </p:spTree>
    <p:extLst>
      <p:ext uri="{BB962C8B-B14F-4D97-AF65-F5344CB8AC3E}">
        <p14:creationId xmlns:p14="http://schemas.microsoft.com/office/powerpoint/2010/main" val="304589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Allen sticks to rules. </a:t>
            </a:r>
            <a:endParaRPr lang="en-US" dirty="0"/>
          </a:p>
        </p:txBody>
      </p:sp>
      <p:sp>
        <p:nvSpPr>
          <p:cNvPr id="4" name="Slide Number Placeholder 3"/>
          <p:cNvSpPr>
            <a:spLocks noGrp="1"/>
          </p:cNvSpPr>
          <p:nvPr>
            <p:ph type="sldNum" sz="quarter" idx="10"/>
          </p:nvPr>
        </p:nvSpPr>
        <p:spPr/>
        <p:txBody>
          <a:bodyPr/>
          <a:lstStyle/>
          <a:p>
            <a:fld id="{3E5DBB75-E2B3-E14B-AA36-0948E2B8176C}" type="slidenum">
              <a:rPr lang="en-US" smtClean="0"/>
              <a:pPr/>
              <a:t>11</a:t>
            </a:fld>
            <a:endParaRPr lang="en-US"/>
          </a:p>
        </p:txBody>
      </p:sp>
    </p:spTree>
    <p:extLst>
      <p:ext uri="{BB962C8B-B14F-4D97-AF65-F5344CB8AC3E}">
        <p14:creationId xmlns:p14="http://schemas.microsoft.com/office/powerpoint/2010/main" val="1046512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MATTER/MATERIALS</a:t>
            </a:r>
            <a:r>
              <a:rPr lang="en-US" sz="1200" baseline="0" dirty="0" smtClean="0"/>
              <a:t> </a:t>
            </a:r>
          </a:p>
          <a:p>
            <a:r>
              <a:rPr lang="en-US" sz="1200" dirty="0" smtClean="0"/>
              <a:t>Still says that matter gets “used up” and “everything is gone.” Not</a:t>
            </a:r>
            <a:r>
              <a:rPr lang="en-US" sz="1200" baseline="0" dirty="0" smtClean="0"/>
              <a:t> clear if he means that atoms are being rearranged to make new molecules or if he thinks the matter disappears. Not precise enough. </a:t>
            </a:r>
            <a:endParaRPr lang="en-US" sz="1200" dirty="0" smtClean="0"/>
          </a:p>
        </p:txBody>
      </p:sp>
      <p:sp>
        <p:nvSpPr>
          <p:cNvPr id="4" name="Slide Number Placeholder 3"/>
          <p:cNvSpPr>
            <a:spLocks noGrp="1"/>
          </p:cNvSpPr>
          <p:nvPr>
            <p:ph type="sldNum" sz="quarter" idx="10"/>
          </p:nvPr>
        </p:nvSpPr>
        <p:spPr/>
        <p:txBody>
          <a:bodyPr/>
          <a:lstStyle/>
          <a:p>
            <a:fld id="{3E5DBB75-E2B3-E14B-AA36-0948E2B8176C}" type="slidenum">
              <a:rPr lang="en-US" smtClean="0"/>
              <a:pPr/>
              <a:t>12</a:t>
            </a:fld>
            <a:endParaRPr lang="en-US"/>
          </a:p>
        </p:txBody>
      </p:sp>
    </p:spTree>
    <p:extLst>
      <p:ext uri="{BB962C8B-B14F-4D97-AF65-F5344CB8AC3E}">
        <p14:creationId xmlns:p14="http://schemas.microsoft.com/office/powerpoint/2010/main" val="1046512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New Names for Jake &amp; Allen</a:t>
            </a:r>
          </a:p>
          <a:p>
            <a:pPr marL="228600" indent="-228600">
              <a:buAutoNum type="arabicParenR"/>
            </a:pPr>
            <a:r>
              <a:rPr lang="en-US" baseline="0" dirty="0" smtClean="0"/>
              <a:t>Not suggesting that there are only 2 ways to get to Level 4, or that you have to go through PL3 to get to 4. </a:t>
            </a:r>
          </a:p>
          <a:p>
            <a:pPr marL="228600" indent="-228600">
              <a:buAutoNum type="arabicParenR"/>
            </a:pPr>
            <a:r>
              <a:rPr lang="en-US" baseline="0" dirty="0" smtClean="0"/>
              <a:t>We hypothesize that a student PL3 is positioned more productively. She will in a better position to move to L4 with principles-first instruction. </a:t>
            </a:r>
          </a:p>
          <a:p>
            <a:pPr marL="228600" indent="-228600">
              <a:buAutoNum type="arabicParenR"/>
            </a:pPr>
            <a:r>
              <a:rPr lang="en-US" baseline="0" dirty="0" smtClean="0"/>
              <a:t>Why is this our hypothesis? </a:t>
            </a:r>
          </a:p>
        </p:txBody>
      </p:sp>
      <p:sp>
        <p:nvSpPr>
          <p:cNvPr id="4" name="Slide Number Placeholder 3"/>
          <p:cNvSpPr>
            <a:spLocks noGrp="1"/>
          </p:cNvSpPr>
          <p:nvPr>
            <p:ph type="sldNum" sz="quarter" idx="10"/>
          </p:nvPr>
        </p:nvSpPr>
        <p:spPr/>
        <p:txBody>
          <a:bodyPr/>
          <a:lstStyle/>
          <a:p>
            <a:fld id="{3E5DBB75-E2B3-E14B-AA36-0948E2B8176C}" type="slidenum">
              <a:rPr lang="en-US" smtClean="0"/>
              <a:pPr/>
              <a:t>13</a:t>
            </a:fld>
            <a:endParaRPr lang="en-US"/>
          </a:p>
        </p:txBody>
      </p:sp>
    </p:spTree>
    <p:extLst>
      <p:ext uri="{BB962C8B-B14F-4D97-AF65-F5344CB8AC3E}">
        <p14:creationId xmlns:p14="http://schemas.microsoft.com/office/powerpoint/2010/main" val="304589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ask a student how a plant gains mass, different than</a:t>
            </a:r>
            <a:r>
              <a:rPr lang="en-US" baseline="0" dirty="0" smtClean="0"/>
              <a:t> if I ask about fire, animal, </a:t>
            </a:r>
            <a:r>
              <a:rPr lang="en-US" baseline="0" dirty="0" err="1" smtClean="0"/>
              <a:t>decomopser</a:t>
            </a:r>
            <a:r>
              <a:rPr lang="en-US" baseline="0" dirty="0" smtClean="0"/>
              <a:t>. J&amp;A have about the same CSK. </a:t>
            </a:r>
            <a:endParaRPr lang="en-US" dirty="0"/>
          </a:p>
        </p:txBody>
      </p:sp>
      <p:sp>
        <p:nvSpPr>
          <p:cNvPr id="4" name="Slide Number Placeholder 3"/>
          <p:cNvSpPr>
            <a:spLocks noGrp="1"/>
          </p:cNvSpPr>
          <p:nvPr>
            <p:ph type="sldNum" sz="quarter" idx="10"/>
          </p:nvPr>
        </p:nvSpPr>
        <p:spPr/>
        <p:txBody>
          <a:bodyPr/>
          <a:lstStyle/>
          <a:p>
            <a:fld id="{3E5DBB75-E2B3-E14B-AA36-0948E2B8176C}" type="slidenum">
              <a:rPr lang="en-US" smtClean="0"/>
              <a:pPr/>
              <a:t>14</a:t>
            </a:fld>
            <a:endParaRPr lang="en-US"/>
          </a:p>
        </p:txBody>
      </p:sp>
    </p:spTree>
    <p:extLst>
      <p:ext uri="{BB962C8B-B14F-4D97-AF65-F5344CB8AC3E}">
        <p14:creationId xmlns:p14="http://schemas.microsoft.com/office/powerpoint/2010/main" val="2973323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are different </a:t>
            </a:r>
            <a:r>
              <a:rPr lang="en-US" dirty="0" err="1" smtClean="0"/>
              <a:t>because..Allen</a:t>
            </a:r>
            <a:r>
              <a:rPr lang="en-US" dirty="0" smtClean="0"/>
              <a:t> sees these things inside reasoning</a:t>
            </a:r>
            <a:r>
              <a:rPr lang="en-US" baseline="0" dirty="0" smtClean="0"/>
              <a:t> framework. </a:t>
            </a:r>
            <a:endParaRPr lang="en-US" dirty="0"/>
          </a:p>
        </p:txBody>
      </p:sp>
      <p:sp>
        <p:nvSpPr>
          <p:cNvPr id="4" name="Slide Number Placeholder 3"/>
          <p:cNvSpPr>
            <a:spLocks noGrp="1"/>
          </p:cNvSpPr>
          <p:nvPr>
            <p:ph type="sldNum" sz="quarter" idx="10"/>
          </p:nvPr>
        </p:nvSpPr>
        <p:spPr/>
        <p:txBody>
          <a:bodyPr/>
          <a:lstStyle/>
          <a:p>
            <a:fld id="{3E5DBB75-E2B3-E14B-AA36-0948E2B8176C}" type="slidenum">
              <a:rPr lang="en-US" smtClean="0"/>
              <a:pPr/>
              <a:t>15</a:t>
            </a:fld>
            <a:endParaRPr lang="en-US"/>
          </a:p>
        </p:txBody>
      </p:sp>
    </p:spTree>
    <p:extLst>
      <p:ext uri="{BB962C8B-B14F-4D97-AF65-F5344CB8AC3E}">
        <p14:creationId xmlns:p14="http://schemas.microsoft.com/office/powerpoint/2010/main" val="120136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Bring Third point point back to principle </a:t>
            </a:r>
            <a:r>
              <a:rPr lang="en-US" dirty="0" err="1" smtClean="0"/>
              <a:t>vs</a:t>
            </a:r>
            <a:r>
              <a:rPr lang="en-US" dirty="0" smtClean="0"/>
              <a:t> fact (use </a:t>
            </a:r>
            <a:r>
              <a:rPr lang="en-US" dirty="0" err="1" smtClean="0"/>
              <a:t>jake</a:t>
            </a:r>
            <a:r>
              <a:rPr lang="en-US" dirty="0" smtClean="0"/>
              <a:t> &amp; </a:t>
            </a:r>
            <a:r>
              <a:rPr lang="en-US" dirty="0" err="1" smtClean="0"/>
              <a:t>allen</a:t>
            </a:r>
            <a:r>
              <a:rPr lang="en-US" dirty="0" smtClean="0"/>
              <a:t> as example)</a:t>
            </a:r>
          </a:p>
          <a:p>
            <a:endParaRPr lang="en-US" dirty="0"/>
          </a:p>
        </p:txBody>
      </p:sp>
      <p:sp>
        <p:nvSpPr>
          <p:cNvPr id="4" name="Slide Number Placeholder 3"/>
          <p:cNvSpPr>
            <a:spLocks noGrp="1"/>
          </p:cNvSpPr>
          <p:nvPr>
            <p:ph type="sldNum" sz="quarter" idx="10"/>
          </p:nvPr>
        </p:nvSpPr>
        <p:spPr/>
        <p:txBody>
          <a:bodyPr/>
          <a:lstStyle/>
          <a:p>
            <a:fld id="{3E5DBB75-E2B3-E14B-AA36-0948E2B8176C}" type="slidenum">
              <a:rPr lang="en-US" smtClean="0"/>
              <a:pPr/>
              <a:t>16</a:t>
            </a:fld>
            <a:endParaRPr lang="en-US"/>
          </a:p>
        </p:txBody>
      </p:sp>
    </p:spTree>
    <p:extLst>
      <p:ext uri="{BB962C8B-B14F-4D97-AF65-F5344CB8AC3E}">
        <p14:creationId xmlns:p14="http://schemas.microsoft.com/office/powerpoint/2010/main" val="2061840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a:t>
            </a:r>
            <a:r>
              <a:rPr lang="en-US" baseline="0" dirty="0" smtClean="0"/>
              <a:t> look for consistency…</a:t>
            </a:r>
            <a:endParaRPr lang="en-US" dirty="0" smtClean="0"/>
          </a:p>
          <a:p>
            <a:r>
              <a:rPr lang="en-US" baseline="0" dirty="0" smtClean="0"/>
              <a:t>-Atom/molecule</a:t>
            </a:r>
          </a:p>
          <a:p>
            <a:r>
              <a:rPr lang="en-US" baseline="0" dirty="0" smtClean="0"/>
              <a:t>-Matter/Material</a:t>
            </a:r>
          </a:p>
          <a:p>
            <a:r>
              <a:rPr lang="en-US" baseline="0" dirty="0" smtClean="0"/>
              <a:t>-Energy/Matter</a:t>
            </a:r>
          </a:p>
          <a:p>
            <a:endParaRPr lang="en-US" baseline="0" dirty="0" smtClean="0"/>
          </a:p>
          <a:p>
            <a:r>
              <a:rPr lang="en-US" baseline="0" dirty="0" smtClean="0"/>
              <a:t>We look in isolation and also how they use them in context of natural systems</a:t>
            </a:r>
          </a:p>
        </p:txBody>
      </p:sp>
      <p:sp>
        <p:nvSpPr>
          <p:cNvPr id="4" name="Slide Number Placeholder 3"/>
          <p:cNvSpPr>
            <a:spLocks noGrp="1"/>
          </p:cNvSpPr>
          <p:nvPr>
            <p:ph type="sldNum" sz="quarter" idx="10"/>
          </p:nvPr>
        </p:nvSpPr>
        <p:spPr/>
        <p:txBody>
          <a:bodyPr/>
          <a:lstStyle/>
          <a:p>
            <a:fld id="{3E5DBB75-E2B3-E14B-AA36-0948E2B8176C}" type="slidenum">
              <a:rPr lang="en-US" smtClean="0"/>
              <a:pPr/>
              <a:t>19</a:t>
            </a:fld>
            <a:endParaRPr lang="en-US"/>
          </a:p>
        </p:txBody>
      </p:sp>
    </p:spTree>
    <p:extLst>
      <p:ext uri="{BB962C8B-B14F-4D97-AF65-F5344CB8AC3E}">
        <p14:creationId xmlns:p14="http://schemas.microsoft.com/office/powerpoint/2010/main" val="4159866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(Andy will do this)</a:t>
            </a:r>
          </a:p>
        </p:txBody>
      </p:sp>
      <p:sp>
        <p:nvSpPr>
          <p:cNvPr id="4" name="Slide Number Placeholder 3"/>
          <p:cNvSpPr>
            <a:spLocks noGrp="1"/>
          </p:cNvSpPr>
          <p:nvPr>
            <p:ph type="sldNum" sz="quarter" idx="10"/>
          </p:nvPr>
        </p:nvSpPr>
        <p:spPr/>
        <p:txBody>
          <a:bodyPr/>
          <a:lstStyle/>
          <a:p>
            <a:fld id="{3E5DBB75-E2B3-E14B-AA36-0948E2B8176C}" type="slidenum">
              <a:rPr lang="en-US" smtClean="0"/>
              <a:pPr/>
              <a:t>20</a:t>
            </a:fld>
            <a:endParaRPr lang="en-US"/>
          </a:p>
        </p:txBody>
      </p:sp>
    </p:spTree>
    <p:extLst>
      <p:ext uri="{BB962C8B-B14F-4D97-AF65-F5344CB8AC3E}">
        <p14:creationId xmlns:p14="http://schemas.microsoft.com/office/powerpoint/2010/main" val="3045890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Fact-oriented</a:t>
            </a:r>
            <a:r>
              <a:rPr lang="en-US" baseline="0" dirty="0" smtClean="0"/>
              <a:t> </a:t>
            </a:r>
            <a:r>
              <a:rPr lang="en-US" baseline="0" dirty="0" err="1" smtClean="0"/>
              <a:t>vs</a:t>
            </a:r>
            <a:r>
              <a:rPr lang="en-US" baseline="0" dirty="0" smtClean="0"/>
              <a:t> principle oriented are </a:t>
            </a:r>
            <a:r>
              <a:rPr lang="en-US" baseline="0" dirty="0" err="1" smtClean="0"/>
              <a:t>aso</a:t>
            </a:r>
            <a:r>
              <a:rPr lang="en-US" baseline="0" dirty="0" smtClean="0"/>
              <a:t> different because…. </a:t>
            </a:r>
            <a:endParaRPr lang="en-US" dirty="0" smtClean="0"/>
          </a:p>
          <a:p>
            <a:endParaRPr lang="en-US" dirty="0" smtClean="0"/>
          </a:p>
          <a:p>
            <a:r>
              <a:rPr lang="en-US" dirty="0" smtClean="0"/>
              <a:t>Maybe take this out</a:t>
            </a:r>
          </a:p>
          <a:p>
            <a:endParaRPr lang="en-US" dirty="0" smtClean="0"/>
          </a:p>
          <a:p>
            <a:r>
              <a:rPr lang="en-US" dirty="0" smtClean="0"/>
              <a:t>Make the point that you</a:t>
            </a:r>
            <a:r>
              <a:rPr lang="en-US" baseline="0" dirty="0" smtClean="0"/>
              <a:t> have to look across items for this pattern. </a:t>
            </a:r>
          </a:p>
          <a:p>
            <a:r>
              <a:rPr lang="en-US" baseline="0" dirty="0" smtClean="0"/>
              <a:t>Across Items, Jake is inconsistent, and Allen is consistent.</a:t>
            </a:r>
          </a:p>
          <a:p>
            <a:r>
              <a:rPr lang="en-US" baseline="0" dirty="0" smtClean="0"/>
              <a:t>THERE IS SOME REPETITION HERE—</a:t>
            </a:r>
          </a:p>
          <a:p>
            <a:r>
              <a:rPr lang="en-US" baseline="0" dirty="0" smtClean="0"/>
              <a:t>MAYBE MOVE THIS SLIDE AFTER 16? Maybe ok here (as not to return to J&amp;A after go to model level) – the problem with having it here is that it takes extra time to </a:t>
            </a:r>
          </a:p>
          <a:p>
            <a:endParaRPr lang="en-US" baseline="0" dirty="0" smtClean="0"/>
          </a:p>
        </p:txBody>
      </p:sp>
      <p:sp>
        <p:nvSpPr>
          <p:cNvPr id="4" name="Slide Number Placeholder 3"/>
          <p:cNvSpPr>
            <a:spLocks noGrp="1"/>
          </p:cNvSpPr>
          <p:nvPr>
            <p:ph type="sldNum" sz="quarter" idx="10"/>
          </p:nvPr>
        </p:nvSpPr>
        <p:spPr/>
        <p:txBody>
          <a:bodyPr/>
          <a:lstStyle/>
          <a:p>
            <a:fld id="{3E5DBB75-E2B3-E14B-AA36-0948E2B8176C}" type="slidenum">
              <a:rPr lang="en-US" smtClean="0"/>
              <a:pPr/>
              <a:t>21</a:t>
            </a:fld>
            <a:endParaRPr lang="en-US"/>
          </a:p>
        </p:txBody>
      </p:sp>
    </p:spTree>
    <p:extLst>
      <p:ext uri="{BB962C8B-B14F-4D97-AF65-F5344CB8AC3E}">
        <p14:creationId xmlns:p14="http://schemas.microsoft.com/office/powerpoint/2010/main" val="402843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MESSY MIDDLE: many students stuck at L3. L2-L3 ok, L3-L4 harder. </a:t>
            </a:r>
          </a:p>
        </p:txBody>
      </p:sp>
      <p:sp>
        <p:nvSpPr>
          <p:cNvPr id="4" name="Slide Number Placeholder 3"/>
          <p:cNvSpPr>
            <a:spLocks noGrp="1"/>
          </p:cNvSpPr>
          <p:nvPr>
            <p:ph type="sldNum" sz="quarter" idx="10"/>
          </p:nvPr>
        </p:nvSpPr>
        <p:spPr/>
        <p:txBody>
          <a:bodyPr/>
          <a:lstStyle/>
          <a:p>
            <a:fld id="{3E5DBB75-E2B3-E14B-AA36-0948E2B8176C}" type="slidenum">
              <a:rPr lang="en-US" smtClean="0"/>
              <a:pPr/>
              <a:t>2</a:t>
            </a:fld>
            <a:endParaRPr lang="en-US"/>
          </a:p>
        </p:txBody>
      </p:sp>
    </p:spTree>
    <p:extLst>
      <p:ext uri="{BB962C8B-B14F-4D97-AF65-F5344CB8AC3E}">
        <p14:creationId xmlns:p14="http://schemas.microsoft.com/office/powerpoint/2010/main" val="304589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Population</a:t>
            </a:r>
            <a:r>
              <a:rPr lang="en-US" dirty="0" smtClean="0"/>
              <a:t>:</a:t>
            </a:r>
            <a:r>
              <a:rPr lang="en-US" baseline="0" dirty="0" smtClean="0"/>
              <a:t> </a:t>
            </a:r>
          </a:p>
          <a:p>
            <a:r>
              <a:rPr lang="en-US" b="1" baseline="0" dirty="0" smtClean="0"/>
              <a:t>Course</a:t>
            </a:r>
            <a:r>
              <a:rPr lang="en-US" baseline="0" dirty="0" smtClean="0"/>
              <a:t>: Principles-first instruction, have noticed interesting things about how students reason about matter &amp; energy</a:t>
            </a:r>
          </a:p>
          <a:p>
            <a:r>
              <a:rPr lang="en-US" b="1" baseline="0" dirty="0" smtClean="0"/>
              <a:t>Items</a:t>
            </a:r>
            <a:r>
              <a:rPr lang="en-US" baseline="0" dirty="0" smtClean="0"/>
              <a:t>: designed to elicit reasoning about matter and energy</a:t>
            </a:r>
          </a:p>
          <a:p>
            <a:r>
              <a:rPr lang="en-US" b="1" baseline="0" dirty="0" smtClean="0"/>
              <a:t>Coding Transcripts</a:t>
            </a:r>
            <a:r>
              <a:rPr lang="en-US" baseline="0" dirty="0" smtClean="0"/>
              <a:t>: interested in these 4 things</a:t>
            </a:r>
            <a:endParaRPr lang="en-US" dirty="0" smtClean="0"/>
          </a:p>
        </p:txBody>
      </p:sp>
      <p:sp>
        <p:nvSpPr>
          <p:cNvPr id="4" name="Slide Number Placeholder 3"/>
          <p:cNvSpPr>
            <a:spLocks noGrp="1"/>
          </p:cNvSpPr>
          <p:nvPr>
            <p:ph type="sldNum" sz="quarter" idx="10"/>
          </p:nvPr>
        </p:nvSpPr>
        <p:spPr/>
        <p:txBody>
          <a:bodyPr/>
          <a:lstStyle/>
          <a:p>
            <a:fld id="{3E5DBB75-E2B3-E14B-AA36-0948E2B8176C}" type="slidenum">
              <a:rPr lang="en-US" smtClean="0"/>
              <a:pPr/>
              <a:t>3</a:t>
            </a:fld>
            <a:endParaRPr lang="en-US"/>
          </a:p>
        </p:txBody>
      </p:sp>
    </p:spTree>
    <p:extLst>
      <p:ext uri="{BB962C8B-B14F-4D97-AF65-F5344CB8AC3E}">
        <p14:creationId xmlns:p14="http://schemas.microsoft.com/office/powerpoint/2010/main" val="2253156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Across Items, Jake &amp; Allen are Level 3 students who are very different from each other. We want to show you the patterns we noticed in their thinking. </a:t>
            </a:r>
          </a:p>
        </p:txBody>
      </p:sp>
      <p:sp>
        <p:nvSpPr>
          <p:cNvPr id="4" name="Slide Number Placeholder 3"/>
          <p:cNvSpPr>
            <a:spLocks noGrp="1"/>
          </p:cNvSpPr>
          <p:nvPr>
            <p:ph type="sldNum" sz="quarter" idx="10"/>
          </p:nvPr>
        </p:nvSpPr>
        <p:spPr/>
        <p:txBody>
          <a:bodyPr/>
          <a:lstStyle/>
          <a:p>
            <a:fld id="{3E5DBB75-E2B3-E14B-AA36-0948E2B8176C}" type="slidenum">
              <a:rPr lang="en-US" smtClean="0"/>
              <a:pPr/>
              <a:t>4</a:t>
            </a:fld>
            <a:endParaRPr lang="en-US"/>
          </a:p>
        </p:txBody>
      </p:sp>
    </p:spTree>
    <p:extLst>
      <p:ext uri="{BB962C8B-B14F-4D97-AF65-F5344CB8AC3E}">
        <p14:creationId xmlns:p14="http://schemas.microsoft.com/office/powerpoint/2010/main" val="304589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item</a:t>
            </a:r>
            <a:r>
              <a:rPr lang="en-US" baseline="0" dirty="0" smtClean="0"/>
              <a:t> they are responding to in the following excerpts.</a:t>
            </a:r>
            <a:endParaRPr lang="en-US" dirty="0"/>
          </a:p>
        </p:txBody>
      </p:sp>
      <p:sp>
        <p:nvSpPr>
          <p:cNvPr id="4" name="Slide Number Placeholder 3"/>
          <p:cNvSpPr>
            <a:spLocks noGrp="1"/>
          </p:cNvSpPr>
          <p:nvPr>
            <p:ph type="sldNum" sz="quarter" idx="10"/>
          </p:nvPr>
        </p:nvSpPr>
        <p:spPr/>
        <p:txBody>
          <a:bodyPr/>
          <a:lstStyle/>
          <a:p>
            <a:fld id="{3E5DBB75-E2B3-E14B-AA36-0948E2B8176C}" type="slidenum">
              <a:rPr lang="en-US" smtClean="0"/>
              <a:pPr/>
              <a:t>5</a:t>
            </a:fld>
            <a:endParaRPr lang="en-US"/>
          </a:p>
        </p:txBody>
      </p:sp>
    </p:spTree>
    <p:extLst>
      <p:ext uri="{BB962C8B-B14F-4D97-AF65-F5344CB8AC3E}">
        <p14:creationId xmlns:p14="http://schemas.microsoft.com/office/powerpoint/2010/main" val="46808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Level</a:t>
            </a:r>
            <a:r>
              <a:rPr lang="en-US" sz="1200" baseline="0" dirty="0" smtClean="0"/>
              <a:t> 2 </a:t>
            </a:r>
            <a:r>
              <a:rPr lang="en-US" sz="1200" baseline="0" dirty="0" err="1" smtClean="0"/>
              <a:t>reponse</a:t>
            </a:r>
            <a:r>
              <a:rPr lang="en-US" sz="1200" baseline="0" dirty="0" smtClean="0"/>
              <a:t> to this prompt might sound like….</a:t>
            </a:r>
            <a:endParaRPr lang="en-US" sz="1200" dirty="0" smtClean="0"/>
          </a:p>
          <a:p>
            <a:r>
              <a:rPr lang="en-US" sz="1200" dirty="0" smtClean="0"/>
              <a:t>(From DLS_CH 2184_PRE).</a:t>
            </a:r>
            <a:endParaRPr lang="en-US" dirty="0"/>
          </a:p>
        </p:txBody>
      </p:sp>
      <p:sp>
        <p:nvSpPr>
          <p:cNvPr id="4" name="Slide Number Placeholder 3"/>
          <p:cNvSpPr>
            <a:spLocks noGrp="1"/>
          </p:cNvSpPr>
          <p:nvPr>
            <p:ph type="sldNum" sz="quarter" idx="10"/>
          </p:nvPr>
        </p:nvSpPr>
        <p:spPr/>
        <p:txBody>
          <a:bodyPr/>
          <a:lstStyle/>
          <a:p>
            <a:fld id="{3E5DBB75-E2B3-E14B-AA36-0948E2B8176C}" type="slidenum">
              <a:rPr lang="en-US" smtClean="0"/>
              <a:pPr/>
              <a:t>6</a:t>
            </a:fld>
            <a:endParaRPr lang="en-US"/>
          </a:p>
        </p:txBody>
      </p:sp>
    </p:spTree>
    <p:extLst>
      <p:ext uri="{BB962C8B-B14F-4D97-AF65-F5344CB8AC3E}">
        <p14:creationId xmlns:p14="http://schemas.microsoft.com/office/powerpoint/2010/main" val="104651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Level 4 might respond</a:t>
            </a:r>
            <a:r>
              <a:rPr lang="en-US" sz="1200" baseline="0" dirty="0" smtClean="0"/>
              <a:t> like…</a:t>
            </a:r>
            <a:endParaRPr lang="en-US" sz="1200" dirty="0" smtClean="0"/>
          </a:p>
          <a:p>
            <a:r>
              <a:rPr lang="en-US" sz="1200" dirty="0" smtClean="0"/>
              <a:t>(From DLS_CH 2184_PRE.)</a:t>
            </a:r>
            <a:endParaRPr lang="en-US" dirty="0"/>
          </a:p>
        </p:txBody>
      </p:sp>
      <p:sp>
        <p:nvSpPr>
          <p:cNvPr id="4" name="Slide Number Placeholder 3"/>
          <p:cNvSpPr>
            <a:spLocks noGrp="1"/>
          </p:cNvSpPr>
          <p:nvPr>
            <p:ph type="sldNum" sz="quarter" idx="10"/>
          </p:nvPr>
        </p:nvSpPr>
        <p:spPr/>
        <p:txBody>
          <a:bodyPr/>
          <a:lstStyle/>
          <a:p>
            <a:fld id="{3E5DBB75-E2B3-E14B-AA36-0948E2B8176C}" type="slidenum">
              <a:rPr lang="en-US" smtClean="0"/>
              <a:pPr/>
              <a:t>7</a:t>
            </a:fld>
            <a:endParaRPr lang="en-US"/>
          </a:p>
        </p:txBody>
      </p:sp>
    </p:spTree>
    <p:extLst>
      <p:ext uri="{BB962C8B-B14F-4D97-AF65-F5344CB8AC3E}">
        <p14:creationId xmlns:p14="http://schemas.microsoft.com/office/powerpoint/2010/main" val="104651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Allen – doesn’t break laws of matter</a:t>
            </a:r>
            <a:r>
              <a:rPr lang="en-US" sz="1200" baseline="0" dirty="0" smtClean="0"/>
              <a:t> and energy</a:t>
            </a:r>
            <a:r>
              <a:rPr lang="en-US" sz="1200" dirty="0" smtClean="0"/>
              <a:t> </a:t>
            </a:r>
          </a:p>
          <a:p>
            <a:r>
              <a:rPr lang="en-US" sz="1200" dirty="0" smtClean="0"/>
              <a:t>From DLS_CH 2184_PRE.</a:t>
            </a:r>
            <a:endParaRPr lang="en-US" dirty="0"/>
          </a:p>
        </p:txBody>
      </p:sp>
      <p:sp>
        <p:nvSpPr>
          <p:cNvPr id="4" name="Slide Number Placeholder 3"/>
          <p:cNvSpPr>
            <a:spLocks noGrp="1"/>
          </p:cNvSpPr>
          <p:nvPr>
            <p:ph type="sldNum" sz="quarter" idx="10"/>
          </p:nvPr>
        </p:nvSpPr>
        <p:spPr/>
        <p:txBody>
          <a:bodyPr/>
          <a:lstStyle/>
          <a:p>
            <a:fld id="{3E5DBB75-E2B3-E14B-AA36-0948E2B8176C}" type="slidenum">
              <a:rPr lang="en-US" smtClean="0"/>
              <a:pPr/>
              <a:t>8</a:t>
            </a:fld>
            <a:endParaRPr lang="en-US"/>
          </a:p>
        </p:txBody>
      </p:sp>
    </p:spTree>
    <p:extLst>
      <p:ext uri="{BB962C8B-B14F-4D97-AF65-F5344CB8AC3E}">
        <p14:creationId xmlns:p14="http://schemas.microsoft.com/office/powerpoint/2010/main" val="104651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Jake is imprecise in his language and breaks the rules </a:t>
            </a:r>
          </a:p>
          <a:p>
            <a:r>
              <a:rPr lang="en-US" sz="1200" dirty="0" smtClean="0"/>
              <a:t> (“used up,” “creating energy,” and “being worked off”). </a:t>
            </a:r>
          </a:p>
        </p:txBody>
      </p:sp>
      <p:sp>
        <p:nvSpPr>
          <p:cNvPr id="4" name="Slide Number Placeholder 3"/>
          <p:cNvSpPr>
            <a:spLocks noGrp="1"/>
          </p:cNvSpPr>
          <p:nvPr>
            <p:ph type="sldNum" sz="quarter" idx="10"/>
          </p:nvPr>
        </p:nvSpPr>
        <p:spPr/>
        <p:txBody>
          <a:bodyPr/>
          <a:lstStyle/>
          <a:p>
            <a:fld id="{3E5DBB75-E2B3-E14B-AA36-0948E2B8176C}" type="slidenum">
              <a:rPr lang="en-US" smtClean="0"/>
              <a:pPr/>
              <a:t>9</a:t>
            </a:fld>
            <a:endParaRPr lang="en-US"/>
          </a:p>
        </p:txBody>
      </p:sp>
    </p:spTree>
    <p:extLst>
      <p:ext uri="{BB962C8B-B14F-4D97-AF65-F5344CB8AC3E}">
        <p14:creationId xmlns:p14="http://schemas.microsoft.com/office/powerpoint/2010/main" val="104651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CD040F-D873-A746-9754-80B0EB2B4CD9}" type="datetime1">
              <a:rPr lang="en-US" smtClean="0"/>
              <a:t>4/6/13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F1072-B8C5-D742-B65C-E444DE0C5BA7}" type="datetime1">
              <a:rPr lang="en-US" smtClean="0"/>
              <a:t>4/6/13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3B0D5-806C-484D-A912-AB90C94386C9}" type="datetime1">
              <a:rPr lang="en-US" smtClean="0"/>
              <a:t>4/6/13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2CA4B-1C7A-DC42-80BB-0EF45B05EEAB}" type="datetime1">
              <a:rPr lang="en-US" smtClean="0"/>
              <a:t>4/6/13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1D4358-6DCF-484E-BF5C-4F1CD3858C3E}" type="datetime1">
              <a:rPr lang="en-US" smtClean="0"/>
              <a:t>4/6/13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A3D8A8-BF4D-6741-920A-B6944DE87D3E}" type="datetime1">
              <a:rPr lang="en-US" smtClean="0"/>
              <a:t>4/6/13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E5755E-4FA1-F448-9B5C-7698C276067E}" type="datetime1">
              <a:rPr lang="en-US" smtClean="0"/>
              <a:t>4/6/13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7F73B-DF8D-3040-B980-A3A06E595CCF}" type="datetime1">
              <a:rPr lang="en-US" smtClean="0"/>
              <a:t>4/6/13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47AAE-FA42-E349-A925-D647888189CD}" type="datetime1">
              <a:rPr lang="en-US" smtClean="0"/>
              <a:t>4/6/13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7FE9D-E5FF-1246-9BAC-FAF8AB9591F9}" type="datetime1">
              <a:rPr lang="en-US" smtClean="0"/>
              <a:t>4/6/13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D7627-09ED-CE49-BC0B-8514C8834359}" type="datetime1">
              <a:rPr lang="en-US" smtClean="0"/>
              <a:t>4/6/13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55ECD-AE6D-FB41-9DBE-64E0AD77C2CA}" type="datetime1">
              <a:rPr lang="en-US" smtClean="0"/>
              <a:t>4/6/13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9" Type="http://schemas.openxmlformats.org/officeDocument/2006/relationships/image" Target="../media/image8.jpeg"/><Relationship Id="rId20" Type="http://schemas.openxmlformats.org/officeDocument/2006/relationships/image" Target="../media/image19.jpeg"/><Relationship Id="rId10" Type="http://schemas.openxmlformats.org/officeDocument/2006/relationships/image" Target="../media/image9.jpe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 Id="rId16" Type="http://schemas.openxmlformats.org/officeDocument/2006/relationships/image" Target="../media/image15.jpeg"/><Relationship Id="rId17" Type="http://schemas.openxmlformats.org/officeDocument/2006/relationships/image" Target="../media/image16.jpeg"/><Relationship Id="rId18" Type="http://schemas.openxmlformats.org/officeDocument/2006/relationships/image" Target="../media/image17.jpeg"/><Relationship Id="rId19"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168" y="785118"/>
            <a:ext cx="8473424" cy="1470025"/>
          </a:xfrm>
        </p:spPr>
        <p:txBody>
          <a:bodyPr>
            <a:normAutofit fontScale="90000"/>
          </a:bodyPr>
          <a:lstStyle/>
          <a:p>
            <a:r>
              <a:rPr lang="en-US" b="1" dirty="0"/>
              <a:t>Alternative Learning Trajectories Toward Understanding Matter and Energy in Socio-Ecological Systems</a:t>
            </a:r>
            <a:r>
              <a:rPr lang="en-US" dirty="0"/>
              <a:t/>
            </a:r>
            <a:br>
              <a:rPr lang="en-US" dirty="0"/>
            </a:br>
            <a:endParaRPr lang="en-US" dirty="0"/>
          </a:p>
        </p:txBody>
      </p:sp>
      <p:sp>
        <p:nvSpPr>
          <p:cNvPr id="3" name="Subtitle 2"/>
          <p:cNvSpPr>
            <a:spLocks noGrp="1"/>
          </p:cNvSpPr>
          <p:nvPr>
            <p:ph type="subTitle" idx="1"/>
          </p:nvPr>
        </p:nvSpPr>
        <p:spPr>
          <a:xfrm>
            <a:off x="360168" y="2416921"/>
            <a:ext cx="8473424" cy="1752600"/>
          </a:xfrm>
        </p:spPr>
        <p:txBody>
          <a:bodyPr>
            <a:normAutofit/>
          </a:bodyPr>
          <a:lstStyle/>
          <a:p>
            <a:r>
              <a:rPr lang="en-US" dirty="0" smtClean="0"/>
              <a:t>Hannah Miller, Allison Webster, </a:t>
            </a:r>
          </a:p>
          <a:p>
            <a:r>
              <a:rPr lang="en-US" dirty="0" smtClean="0"/>
              <a:t>Jenny </a:t>
            </a:r>
            <a:r>
              <a:rPr lang="en-US" dirty="0" err="1" smtClean="0"/>
              <a:t>Dauer</a:t>
            </a:r>
            <a:r>
              <a:rPr lang="en-US" dirty="0" smtClean="0"/>
              <a:t>, Andy Anderson</a:t>
            </a:r>
          </a:p>
        </p:txBody>
      </p:sp>
      <p:grpSp>
        <p:nvGrpSpPr>
          <p:cNvPr id="4" name="Group 3"/>
          <p:cNvGrpSpPr>
            <a:grpSpLocks/>
          </p:cNvGrpSpPr>
          <p:nvPr/>
        </p:nvGrpSpPr>
        <p:grpSpPr>
          <a:xfrm>
            <a:off x="2628900" y="3842622"/>
            <a:ext cx="3886200" cy="2742565"/>
            <a:chOff x="0" y="0"/>
            <a:chExt cx="3886200" cy="2742565"/>
          </a:xfrm>
        </p:grpSpPr>
        <p:sp>
          <p:nvSpPr>
            <p:cNvPr id="5" name="Up Arrow 4"/>
            <p:cNvSpPr/>
            <p:nvPr/>
          </p:nvSpPr>
          <p:spPr>
            <a:xfrm rot="2384329">
              <a:off x="2057400" y="1142365"/>
              <a:ext cx="1143000" cy="914400"/>
            </a:xfrm>
            <a:prstGeom prst="upArrow">
              <a:avLst/>
            </a:prstGeom>
            <a:solidFill>
              <a:schemeClr val="accent3">
                <a:alpha val="33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Up Arrow 5"/>
            <p:cNvSpPr/>
            <p:nvPr/>
          </p:nvSpPr>
          <p:spPr>
            <a:xfrm rot="19299594">
              <a:off x="685800" y="1142365"/>
              <a:ext cx="1143000" cy="914400"/>
            </a:xfrm>
            <a:prstGeom prst="upArrow">
              <a:avLst/>
            </a:prstGeom>
            <a:solidFill>
              <a:schemeClr val="accent2">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Up Arrow 6"/>
            <p:cNvSpPr/>
            <p:nvPr/>
          </p:nvSpPr>
          <p:spPr>
            <a:xfrm>
              <a:off x="0" y="0"/>
              <a:ext cx="1143000" cy="1143000"/>
            </a:xfrm>
            <a:prstGeom prst="upArrow">
              <a:avLst/>
            </a:prstGeom>
            <a:solidFill>
              <a:srgbClr val="F2DCDB">
                <a:alpha val="41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Up Arrow 7"/>
            <p:cNvSpPr/>
            <p:nvPr/>
          </p:nvSpPr>
          <p:spPr>
            <a:xfrm>
              <a:off x="2743200" y="0"/>
              <a:ext cx="1143000" cy="1143000"/>
            </a:xfrm>
            <a:prstGeom prst="upArrow">
              <a:avLst/>
            </a:prstGeom>
            <a:solidFill>
              <a:schemeClr val="accent3">
                <a:alpha val="3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Up Arrow 8"/>
            <p:cNvSpPr/>
            <p:nvPr/>
          </p:nvSpPr>
          <p:spPr>
            <a:xfrm>
              <a:off x="1371600" y="1828165"/>
              <a:ext cx="1143000" cy="914400"/>
            </a:xfrm>
            <a:prstGeom prst="upArrow">
              <a:avLst/>
            </a:prstGeom>
            <a:solidFill>
              <a:srgbClr val="F2DCDB">
                <a:alpha val="38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Slide Number Placeholder 9"/>
          <p:cNvSpPr>
            <a:spLocks noGrp="1"/>
          </p:cNvSpPr>
          <p:nvPr>
            <p:ph type="sldNum" sz="quarter" idx="12"/>
          </p:nvPr>
        </p:nvSpPr>
        <p:spPr/>
        <p:txBody>
          <a:bodyPr/>
          <a:lstStyle/>
          <a:p>
            <a:fld id="{0FB56013-B943-42BA-886F-6F9D4EB85E9D}" type="slidenum">
              <a:rPr lang="en-US" smtClean="0"/>
              <a:pPr/>
              <a:t>1</a:t>
            </a:fld>
            <a:endParaRPr lang="en-US"/>
          </a:p>
        </p:txBody>
      </p:sp>
    </p:spTree>
    <p:extLst>
      <p:ext uri="{BB962C8B-B14F-4D97-AF65-F5344CB8AC3E}">
        <p14:creationId xmlns:p14="http://schemas.microsoft.com/office/powerpoint/2010/main" val="34400566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dirty="0" smtClean="0"/>
              <a:t>Post-Interview Results</a:t>
            </a:r>
            <a:endParaRPr lang="en-US" sz="4000" dirty="0"/>
          </a:p>
        </p:txBody>
      </p:sp>
      <p:sp>
        <p:nvSpPr>
          <p:cNvPr id="12" name="Alternate Process 11"/>
          <p:cNvSpPr/>
          <p:nvPr/>
        </p:nvSpPr>
        <p:spPr>
          <a:xfrm>
            <a:off x="1322641" y="4583909"/>
            <a:ext cx="6414867"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Level 2</a:t>
            </a:r>
            <a:endParaRPr lang="en-US" dirty="0"/>
          </a:p>
        </p:txBody>
      </p:sp>
      <p:sp>
        <p:nvSpPr>
          <p:cNvPr id="13" name="Alternate Process 12"/>
          <p:cNvSpPr/>
          <p:nvPr/>
        </p:nvSpPr>
        <p:spPr>
          <a:xfrm>
            <a:off x="1322641" y="1762433"/>
            <a:ext cx="6414867"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Level 4</a:t>
            </a:r>
            <a:endParaRPr lang="en-US" dirty="0"/>
          </a:p>
        </p:txBody>
      </p:sp>
      <p:sp>
        <p:nvSpPr>
          <p:cNvPr id="14" name="Alternate Process 13"/>
          <p:cNvSpPr/>
          <p:nvPr/>
        </p:nvSpPr>
        <p:spPr>
          <a:xfrm>
            <a:off x="1322642" y="3182359"/>
            <a:ext cx="3207434"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Fact-Oriented Level 3</a:t>
            </a:r>
            <a:endParaRPr lang="en-US" dirty="0"/>
          </a:p>
        </p:txBody>
      </p:sp>
      <p:sp>
        <p:nvSpPr>
          <p:cNvPr id="3" name="Slide Number Placeholder 2"/>
          <p:cNvSpPr>
            <a:spLocks noGrp="1"/>
          </p:cNvSpPr>
          <p:nvPr>
            <p:ph type="sldNum" sz="quarter" idx="12"/>
          </p:nvPr>
        </p:nvSpPr>
        <p:spPr/>
        <p:txBody>
          <a:bodyPr/>
          <a:lstStyle/>
          <a:p>
            <a:fld id="{0FB56013-B943-42BA-886F-6F9D4EB85E9D}" type="slidenum">
              <a:rPr lang="en-US" smtClean="0"/>
              <a:pPr/>
              <a:t>10</a:t>
            </a:fld>
            <a:endParaRPr lang="en-US"/>
          </a:p>
        </p:txBody>
      </p:sp>
      <p:sp>
        <p:nvSpPr>
          <p:cNvPr id="16" name="Alternate Process 15"/>
          <p:cNvSpPr/>
          <p:nvPr/>
        </p:nvSpPr>
        <p:spPr>
          <a:xfrm>
            <a:off x="1322641" y="3183171"/>
            <a:ext cx="3207434"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Jake</a:t>
            </a:r>
            <a:endParaRPr lang="en-US" dirty="0"/>
          </a:p>
        </p:txBody>
      </p:sp>
      <p:sp>
        <p:nvSpPr>
          <p:cNvPr id="17" name="Alternate Process 16"/>
          <p:cNvSpPr/>
          <p:nvPr/>
        </p:nvSpPr>
        <p:spPr>
          <a:xfrm>
            <a:off x="4530076" y="3183171"/>
            <a:ext cx="3207434"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Allen</a:t>
            </a:r>
            <a:endParaRPr lang="en-US" dirty="0"/>
          </a:p>
        </p:txBody>
      </p:sp>
    </p:spTree>
    <p:extLst>
      <p:ext uri="{BB962C8B-B14F-4D97-AF65-F5344CB8AC3E}">
        <p14:creationId xmlns:p14="http://schemas.microsoft.com/office/powerpoint/2010/main" val="1260559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9.03405E-7 7.54106E-7 L 9.03405E-7 -0.20981 " pathEditMode="relative" ptsTypes="AA">
                                      <p:cBhvr>
                                        <p:cTn id="6"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991" y="900247"/>
            <a:ext cx="7227172" cy="805959"/>
          </a:xfrm>
        </p:spPr>
        <p:txBody>
          <a:bodyPr/>
          <a:lstStyle/>
          <a:p>
            <a:r>
              <a:rPr lang="en-US" dirty="0" smtClean="0"/>
              <a:t>Allen</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11</a:t>
            </a:fld>
            <a:endParaRPr lang="en-US"/>
          </a:p>
        </p:txBody>
      </p:sp>
      <p:sp>
        <p:nvSpPr>
          <p:cNvPr id="5" name="Alternate Process 4"/>
          <p:cNvSpPr/>
          <p:nvPr/>
        </p:nvSpPr>
        <p:spPr>
          <a:xfrm>
            <a:off x="1459628" y="1933700"/>
            <a:ext cx="7302535" cy="454496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INTERVIEWER: </a:t>
            </a:r>
            <a:r>
              <a:rPr lang="en-US" sz="2000" i="1" dirty="0"/>
              <a:t>So do you think matter changes from one form to the other in the ecosphere?</a:t>
            </a:r>
          </a:p>
          <a:p>
            <a:r>
              <a:rPr lang="en-US" sz="2000" dirty="0"/>
              <a:t>  </a:t>
            </a:r>
          </a:p>
          <a:p>
            <a:r>
              <a:rPr lang="en-US" sz="2000" dirty="0" smtClean="0"/>
              <a:t>ALLEN: </a:t>
            </a:r>
            <a:r>
              <a:rPr lang="en-US" sz="2000" i="1" dirty="0" smtClean="0"/>
              <a:t>Yeah… </a:t>
            </a:r>
            <a:r>
              <a:rPr lang="en-US" sz="2000" i="1" dirty="0"/>
              <a:t>I guess because molecules are being rearranged and a bunch of different processes throughout like the algae make their own food and then like the shrimp using the matter in different ways, breaking down the molecules and then also the bacteria breaking it down so there’s always change of atom groups. But then all the atoms still exist overall. </a:t>
            </a:r>
          </a:p>
          <a:p>
            <a:r>
              <a:rPr lang="en-US" sz="2000" dirty="0"/>
              <a:t> </a:t>
            </a:r>
          </a:p>
          <a:p>
            <a:r>
              <a:rPr lang="en-US" sz="2000" dirty="0"/>
              <a:t>INTERVIEWER: </a:t>
            </a:r>
            <a:r>
              <a:rPr lang="en-US" sz="2000" i="1" dirty="0"/>
              <a:t>So does the matter get used up when it changes form?</a:t>
            </a:r>
          </a:p>
          <a:p>
            <a:r>
              <a:rPr lang="en-US" sz="2000" dirty="0"/>
              <a:t> </a:t>
            </a:r>
          </a:p>
          <a:p>
            <a:r>
              <a:rPr lang="en-US" sz="2000" dirty="0" smtClean="0"/>
              <a:t>ALLEN: </a:t>
            </a:r>
            <a:r>
              <a:rPr lang="en-US" sz="2000" i="1" dirty="0"/>
              <a:t>No, it’s constant</a:t>
            </a:r>
            <a:r>
              <a:rPr lang="en-US" sz="2000" i="1" dirty="0" smtClean="0"/>
              <a:t>.</a:t>
            </a:r>
            <a:endParaRPr lang="en-US" sz="2000" i="1" dirty="0"/>
          </a:p>
        </p:txBody>
      </p:sp>
      <p:sp>
        <p:nvSpPr>
          <p:cNvPr id="12" name="Alternate Process 11"/>
          <p:cNvSpPr/>
          <p:nvPr/>
        </p:nvSpPr>
        <p:spPr>
          <a:xfrm>
            <a:off x="386915" y="728533"/>
            <a:ext cx="769414" cy="44685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Jake</a:t>
            </a:r>
            <a:endParaRPr lang="en-US" sz="900" dirty="0"/>
          </a:p>
        </p:txBody>
      </p:sp>
      <p:sp>
        <p:nvSpPr>
          <p:cNvPr id="17" name="Alternate Process 16"/>
          <p:cNvSpPr/>
          <p:nvPr/>
        </p:nvSpPr>
        <p:spPr>
          <a:xfrm>
            <a:off x="380870" y="349376"/>
            <a:ext cx="1538828" cy="37915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a:t>
            </a:r>
            <a:r>
              <a:rPr lang="en-US" dirty="0"/>
              <a:t>4</a:t>
            </a:r>
          </a:p>
        </p:txBody>
      </p:sp>
      <p:sp>
        <p:nvSpPr>
          <p:cNvPr id="18" name="Alternate Process 17"/>
          <p:cNvSpPr/>
          <p:nvPr/>
        </p:nvSpPr>
        <p:spPr>
          <a:xfrm>
            <a:off x="381622" y="1184264"/>
            <a:ext cx="1538828" cy="37915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2</a:t>
            </a:r>
            <a:endParaRPr lang="en-US" dirty="0"/>
          </a:p>
        </p:txBody>
      </p:sp>
      <p:sp>
        <p:nvSpPr>
          <p:cNvPr id="16" name="Alternate Process 15"/>
          <p:cNvSpPr/>
          <p:nvPr/>
        </p:nvSpPr>
        <p:spPr>
          <a:xfrm>
            <a:off x="1150284" y="728533"/>
            <a:ext cx="769414" cy="446854"/>
          </a:xfrm>
          <a:prstGeom prst="flowChartAlternateProces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Allen</a:t>
            </a:r>
            <a:endParaRPr lang="en-US" sz="900" dirty="0"/>
          </a:p>
        </p:txBody>
      </p:sp>
    </p:spTree>
    <p:extLst>
      <p:ext uri="{BB962C8B-B14F-4D97-AF65-F5344CB8AC3E}">
        <p14:creationId xmlns:p14="http://schemas.microsoft.com/office/powerpoint/2010/main" val="1206799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66667E-6 -2.59259E-6 L 0.004 -0.0581 " pathEditMode="relative" ptsTypes="AA">
                                      <p:cBhvr>
                                        <p:cTn id="6"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991" y="900247"/>
            <a:ext cx="7227172" cy="805959"/>
          </a:xfrm>
        </p:spPr>
        <p:txBody>
          <a:bodyPr/>
          <a:lstStyle/>
          <a:p>
            <a:r>
              <a:rPr lang="en-US" dirty="0" smtClean="0"/>
              <a:t>Jake</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12</a:t>
            </a:fld>
            <a:endParaRPr lang="en-US"/>
          </a:p>
        </p:txBody>
      </p:sp>
      <p:sp>
        <p:nvSpPr>
          <p:cNvPr id="5" name="Alternate Process 4"/>
          <p:cNvSpPr/>
          <p:nvPr/>
        </p:nvSpPr>
        <p:spPr>
          <a:xfrm>
            <a:off x="1459628" y="1933700"/>
            <a:ext cx="7302535" cy="454496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a:t>INTERVIEWER: </a:t>
            </a:r>
            <a:r>
              <a:rPr lang="en-US" sz="2400" i="1" dirty="0"/>
              <a:t>Okay. Does matter get used up in the ecosphere?</a:t>
            </a:r>
          </a:p>
          <a:p>
            <a:r>
              <a:rPr lang="en-US" sz="2400" dirty="0"/>
              <a:t> </a:t>
            </a:r>
          </a:p>
          <a:p>
            <a:r>
              <a:rPr lang="en-US" sz="2400" dirty="0" smtClean="0"/>
              <a:t>JAKE: </a:t>
            </a:r>
            <a:r>
              <a:rPr lang="en-US" sz="2400" i="1" dirty="0"/>
              <a:t>Yes</a:t>
            </a:r>
            <a:r>
              <a:rPr lang="en-US" sz="2400" dirty="0"/>
              <a:t>.</a:t>
            </a:r>
          </a:p>
          <a:p>
            <a:r>
              <a:rPr lang="en-US" sz="2400" dirty="0"/>
              <a:t> </a:t>
            </a:r>
          </a:p>
          <a:p>
            <a:r>
              <a:rPr lang="en-US" sz="2400" dirty="0"/>
              <a:t>INTERVIEWER: </a:t>
            </a:r>
            <a:r>
              <a:rPr lang="en-US" sz="2400" i="1" dirty="0"/>
              <a:t>Okay, how does that happen?</a:t>
            </a:r>
          </a:p>
          <a:p>
            <a:r>
              <a:rPr lang="en-US" sz="2400" dirty="0"/>
              <a:t> </a:t>
            </a:r>
          </a:p>
          <a:p>
            <a:r>
              <a:rPr lang="en-US" sz="2400" dirty="0" smtClean="0"/>
              <a:t>JAKE: </a:t>
            </a:r>
            <a:r>
              <a:rPr lang="en-US" sz="2400" i="1" dirty="0"/>
              <a:t>It’s at the final stage on decomposers. Once everything is gone the decomposers have nothing else to feed upon, so that’s how it’s used up.</a:t>
            </a:r>
          </a:p>
          <a:p>
            <a:endParaRPr lang="en-US" sz="2400" dirty="0"/>
          </a:p>
        </p:txBody>
      </p:sp>
      <p:sp>
        <p:nvSpPr>
          <p:cNvPr id="15" name="Alternate Process 14"/>
          <p:cNvSpPr/>
          <p:nvPr/>
        </p:nvSpPr>
        <p:spPr>
          <a:xfrm>
            <a:off x="386915" y="728533"/>
            <a:ext cx="769414" cy="446854"/>
          </a:xfrm>
          <a:prstGeom prst="flowChartAlternateProces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Jake</a:t>
            </a:r>
            <a:endParaRPr lang="en-US" sz="900" dirty="0"/>
          </a:p>
        </p:txBody>
      </p:sp>
      <p:sp>
        <p:nvSpPr>
          <p:cNvPr id="16" name="Alternate Process 15"/>
          <p:cNvSpPr/>
          <p:nvPr/>
        </p:nvSpPr>
        <p:spPr>
          <a:xfrm>
            <a:off x="1150284" y="728533"/>
            <a:ext cx="769414" cy="44685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Allen</a:t>
            </a:r>
            <a:endParaRPr lang="en-US" sz="900" dirty="0"/>
          </a:p>
        </p:txBody>
      </p:sp>
      <p:sp>
        <p:nvSpPr>
          <p:cNvPr id="17" name="Alternate Process 16"/>
          <p:cNvSpPr/>
          <p:nvPr/>
        </p:nvSpPr>
        <p:spPr>
          <a:xfrm>
            <a:off x="380870" y="349376"/>
            <a:ext cx="1538828" cy="37915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a:t>
            </a:r>
            <a:r>
              <a:rPr lang="en-US" dirty="0"/>
              <a:t>4</a:t>
            </a:r>
          </a:p>
        </p:txBody>
      </p:sp>
      <p:sp>
        <p:nvSpPr>
          <p:cNvPr id="18" name="Alternate Process 17"/>
          <p:cNvSpPr/>
          <p:nvPr/>
        </p:nvSpPr>
        <p:spPr>
          <a:xfrm>
            <a:off x="381622" y="1184264"/>
            <a:ext cx="1538828" cy="37915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2</a:t>
            </a:r>
            <a:endParaRPr lang="en-US" dirty="0"/>
          </a:p>
        </p:txBody>
      </p:sp>
    </p:spTree>
    <p:extLst>
      <p:ext uri="{BB962C8B-B14F-4D97-AF65-F5344CB8AC3E}">
        <p14:creationId xmlns:p14="http://schemas.microsoft.com/office/powerpoint/2010/main" val="28025839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lternate Process 20"/>
          <p:cNvSpPr/>
          <p:nvPr/>
        </p:nvSpPr>
        <p:spPr>
          <a:xfrm>
            <a:off x="4568446" y="3174404"/>
            <a:ext cx="3207434"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Principle-Oriented Level 3</a:t>
            </a:r>
            <a:endParaRPr lang="en-US" sz="2400" dirty="0"/>
          </a:p>
        </p:txBody>
      </p:sp>
      <p:sp>
        <p:nvSpPr>
          <p:cNvPr id="2" name="Title 1"/>
          <p:cNvSpPr>
            <a:spLocks noGrp="1"/>
          </p:cNvSpPr>
          <p:nvPr>
            <p:ph type="title"/>
          </p:nvPr>
        </p:nvSpPr>
        <p:spPr>
          <a:xfrm>
            <a:off x="0" y="274638"/>
            <a:ext cx="9144000" cy="1143000"/>
          </a:xfrm>
        </p:spPr>
        <p:txBody>
          <a:bodyPr>
            <a:noAutofit/>
          </a:bodyPr>
          <a:lstStyle/>
          <a:p>
            <a:r>
              <a:rPr lang="en-US" dirty="0" smtClean="0"/>
              <a:t>Hypothesis</a:t>
            </a:r>
            <a:endParaRPr lang="en-US" dirty="0"/>
          </a:p>
        </p:txBody>
      </p:sp>
      <p:sp>
        <p:nvSpPr>
          <p:cNvPr id="12" name="Alternate Process 11"/>
          <p:cNvSpPr/>
          <p:nvPr/>
        </p:nvSpPr>
        <p:spPr>
          <a:xfrm>
            <a:off x="1322641" y="4583909"/>
            <a:ext cx="6414867"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Level 2:  force-dynamic discourse </a:t>
            </a:r>
            <a:endParaRPr lang="en-US" sz="2400" dirty="0"/>
          </a:p>
        </p:txBody>
      </p:sp>
      <p:sp>
        <p:nvSpPr>
          <p:cNvPr id="13" name="Alternate Process 12"/>
          <p:cNvSpPr/>
          <p:nvPr/>
        </p:nvSpPr>
        <p:spPr>
          <a:xfrm>
            <a:off x="1322641" y="1762433"/>
            <a:ext cx="6414867"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Level 4:  scientifically principled reasoning </a:t>
            </a:r>
            <a:endParaRPr lang="en-US" sz="2400" dirty="0"/>
          </a:p>
        </p:txBody>
      </p:sp>
      <p:sp>
        <p:nvSpPr>
          <p:cNvPr id="14" name="Alternate Process 13"/>
          <p:cNvSpPr/>
          <p:nvPr/>
        </p:nvSpPr>
        <p:spPr>
          <a:xfrm>
            <a:off x="1322641" y="3182359"/>
            <a:ext cx="3245805"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Fact-Oriented</a:t>
            </a:r>
          </a:p>
          <a:p>
            <a:r>
              <a:rPr lang="en-US" sz="2400" dirty="0" smtClean="0"/>
              <a:t>Level 3	</a:t>
            </a:r>
            <a:endParaRPr lang="en-US" sz="2400" dirty="0"/>
          </a:p>
        </p:txBody>
      </p:sp>
      <p:sp>
        <p:nvSpPr>
          <p:cNvPr id="3" name="Slide Number Placeholder 2"/>
          <p:cNvSpPr>
            <a:spLocks noGrp="1"/>
          </p:cNvSpPr>
          <p:nvPr>
            <p:ph type="sldNum" sz="quarter" idx="12"/>
          </p:nvPr>
        </p:nvSpPr>
        <p:spPr/>
        <p:txBody>
          <a:bodyPr/>
          <a:lstStyle/>
          <a:p>
            <a:fld id="{0FB56013-B943-42BA-886F-6F9D4EB85E9D}" type="slidenum">
              <a:rPr lang="en-US" smtClean="0"/>
              <a:pPr/>
              <a:t>13</a:t>
            </a:fld>
            <a:endParaRPr lang="en-US"/>
          </a:p>
        </p:txBody>
      </p:sp>
      <p:grpSp>
        <p:nvGrpSpPr>
          <p:cNvPr id="5" name="Group 4"/>
          <p:cNvGrpSpPr/>
          <p:nvPr/>
        </p:nvGrpSpPr>
        <p:grpSpPr>
          <a:xfrm>
            <a:off x="4805241" y="2514600"/>
            <a:ext cx="2799352" cy="2659053"/>
            <a:chOff x="4805241" y="2514600"/>
            <a:chExt cx="2799352" cy="2659053"/>
          </a:xfrm>
        </p:grpSpPr>
        <p:sp>
          <p:nvSpPr>
            <p:cNvPr id="11" name="Up Arrow 10"/>
            <p:cNvSpPr/>
            <p:nvPr/>
          </p:nvSpPr>
          <p:spPr>
            <a:xfrm rot="2074494">
              <a:off x="4805241" y="3991487"/>
              <a:ext cx="1749595" cy="1182166"/>
            </a:xfrm>
            <a:prstGeom prst="upArrow">
              <a:avLst/>
            </a:prstGeom>
            <a:solidFill>
              <a:schemeClr val="accent3">
                <a:alpha val="33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Up Arrow 18"/>
            <p:cNvSpPr/>
            <p:nvPr/>
          </p:nvSpPr>
          <p:spPr>
            <a:xfrm>
              <a:off x="5854998" y="2514600"/>
              <a:ext cx="1749595" cy="1477708"/>
            </a:xfrm>
            <a:prstGeom prst="upArrow">
              <a:avLst/>
            </a:prstGeom>
            <a:solidFill>
              <a:schemeClr val="accent3">
                <a:alpha val="3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 name="Group 3"/>
          <p:cNvGrpSpPr/>
          <p:nvPr/>
        </p:nvGrpSpPr>
        <p:grpSpPr>
          <a:xfrm>
            <a:off x="1655969" y="2514600"/>
            <a:ext cx="3849109" cy="3545678"/>
            <a:chOff x="1655969" y="2514600"/>
            <a:chExt cx="3849109" cy="3545678"/>
          </a:xfrm>
        </p:grpSpPr>
        <p:sp>
          <p:nvSpPr>
            <p:cNvPr id="15" name="Up Arrow 14"/>
            <p:cNvSpPr/>
            <p:nvPr/>
          </p:nvSpPr>
          <p:spPr>
            <a:xfrm rot="19451692">
              <a:off x="2841670" y="3882732"/>
              <a:ext cx="1477708" cy="1399676"/>
            </a:xfrm>
            <a:prstGeom prst="upArrow">
              <a:avLst/>
            </a:prstGeom>
            <a:solidFill>
              <a:schemeClr val="accent2">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Up Arrow 17"/>
            <p:cNvSpPr/>
            <p:nvPr/>
          </p:nvSpPr>
          <p:spPr>
            <a:xfrm>
              <a:off x="1655969" y="2514600"/>
              <a:ext cx="1749595" cy="1477708"/>
            </a:xfrm>
            <a:prstGeom prst="upArrow">
              <a:avLst/>
            </a:prstGeom>
            <a:solidFill>
              <a:srgbClr val="F2DCDB">
                <a:alpha val="41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Up Arrow 19"/>
            <p:cNvSpPr/>
            <p:nvPr/>
          </p:nvSpPr>
          <p:spPr>
            <a:xfrm>
              <a:off x="3755483" y="4878112"/>
              <a:ext cx="1749595" cy="1182166"/>
            </a:xfrm>
            <a:prstGeom prst="upArrow">
              <a:avLst/>
            </a:prstGeom>
            <a:solidFill>
              <a:srgbClr val="F2DCDB">
                <a:alpha val="38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 name="Alternate Process 15"/>
          <p:cNvSpPr/>
          <p:nvPr/>
        </p:nvSpPr>
        <p:spPr>
          <a:xfrm>
            <a:off x="1345964" y="3182359"/>
            <a:ext cx="3207434"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Jake</a:t>
            </a:r>
            <a:endParaRPr lang="en-US" dirty="0"/>
          </a:p>
        </p:txBody>
      </p:sp>
      <p:sp>
        <p:nvSpPr>
          <p:cNvPr id="17" name="Alternate Process 16"/>
          <p:cNvSpPr/>
          <p:nvPr/>
        </p:nvSpPr>
        <p:spPr>
          <a:xfrm>
            <a:off x="4568446" y="3174404"/>
            <a:ext cx="3207434"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Allen</a:t>
            </a:r>
            <a:endParaRPr lang="en-US" dirty="0"/>
          </a:p>
        </p:txBody>
      </p:sp>
    </p:spTree>
    <p:extLst>
      <p:ext uri="{BB962C8B-B14F-4D97-AF65-F5344CB8AC3E}">
        <p14:creationId xmlns:p14="http://schemas.microsoft.com/office/powerpoint/2010/main" val="103750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04" y="9226"/>
            <a:ext cx="8229600" cy="768043"/>
          </a:xfrm>
        </p:spPr>
        <p:txBody>
          <a:bodyPr>
            <a:normAutofit/>
          </a:bodyPr>
          <a:lstStyle/>
          <a:p>
            <a:pPr algn="l"/>
            <a:r>
              <a:rPr lang="en-US" dirty="0" smtClean="0"/>
              <a:t>How are PL3 and FL3 </a:t>
            </a:r>
            <a:r>
              <a:rPr lang="en-US" u="sng" dirty="0" smtClean="0"/>
              <a:t>alike</a:t>
            </a:r>
            <a:r>
              <a:rPr lang="en-US" dirty="0" smtClean="0"/>
              <a:t>?</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14</a:t>
            </a:fld>
            <a:endParaRPr lang="en-US"/>
          </a:p>
        </p:txBody>
      </p:sp>
      <p:pic>
        <p:nvPicPr>
          <p:cNvPr id="6" name="Picture 5" descr="IMG_296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3854" y="2208501"/>
            <a:ext cx="1930009" cy="2895445"/>
          </a:xfrm>
          <a:prstGeom prst="rect">
            <a:avLst/>
          </a:prstGeom>
        </p:spPr>
      </p:pic>
      <p:pic>
        <p:nvPicPr>
          <p:cNvPr id="8" name="Picture 7" descr="IMG_624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2720" y="2208501"/>
            <a:ext cx="1900480" cy="2850719"/>
          </a:xfrm>
          <a:prstGeom prst="rect">
            <a:avLst/>
          </a:prstGeom>
        </p:spPr>
      </p:pic>
      <p:pic>
        <p:nvPicPr>
          <p:cNvPr id="9" name="Picture 8" descr="IMG_619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6323" y="2208501"/>
            <a:ext cx="1900478" cy="2850718"/>
          </a:xfrm>
          <a:prstGeom prst="rect">
            <a:avLst/>
          </a:prstGeom>
        </p:spPr>
      </p:pic>
      <p:sp>
        <p:nvSpPr>
          <p:cNvPr id="10" name="Title 1"/>
          <p:cNvSpPr txBox="1">
            <a:spLocks/>
          </p:cNvSpPr>
          <p:nvPr/>
        </p:nvSpPr>
        <p:spPr>
          <a:xfrm>
            <a:off x="492769" y="509367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a:t>
            </a:r>
            <a:r>
              <a:rPr lang="en-US" dirty="0" smtClean="0"/>
              <a:t>ontext-</a:t>
            </a:r>
            <a:r>
              <a:rPr lang="en-US" dirty="0"/>
              <a:t>s</a:t>
            </a:r>
            <a:r>
              <a:rPr lang="en-US" dirty="0" smtClean="0"/>
              <a:t>pecific </a:t>
            </a:r>
            <a:r>
              <a:rPr lang="en-US" dirty="0"/>
              <a:t>k</a:t>
            </a:r>
            <a:r>
              <a:rPr lang="en-US" dirty="0" smtClean="0"/>
              <a:t>nowledge</a:t>
            </a:r>
            <a:endParaRPr lang="en-US" dirty="0"/>
          </a:p>
        </p:txBody>
      </p:sp>
      <p:pic>
        <p:nvPicPr>
          <p:cNvPr id="11" name="Picture 10" descr="IMG_281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769" y="2208501"/>
            <a:ext cx="1900478" cy="2850718"/>
          </a:xfrm>
          <a:prstGeom prst="rect">
            <a:avLst/>
          </a:prstGeom>
        </p:spPr>
      </p:pic>
    </p:spTree>
    <p:extLst>
      <p:ext uri="{BB962C8B-B14F-4D97-AF65-F5344CB8AC3E}">
        <p14:creationId xmlns:p14="http://schemas.microsoft.com/office/powerpoint/2010/main" val="3075969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2000"/>
                            </p:stCondLst>
                            <p:childTnLst>
                              <p:par>
                                <p:cTn id="18" presetID="10" presetClass="entr" presetSubtype="0" fill="hold" nodeType="after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B56013-B943-42BA-886F-6F9D4EB85E9D}" type="slidenum">
              <a:rPr lang="en-US" smtClean="0"/>
              <a:pPr/>
              <a:t>15</a:t>
            </a:fld>
            <a:endParaRPr lang="en-US"/>
          </a:p>
        </p:txBody>
      </p:sp>
      <p:grpSp>
        <p:nvGrpSpPr>
          <p:cNvPr id="11" name="Group 10"/>
          <p:cNvGrpSpPr/>
          <p:nvPr/>
        </p:nvGrpSpPr>
        <p:grpSpPr>
          <a:xfrm>
            <a:off x="378940" y="1270175"/>
            <a:ext cx="8549240" cy="5158163"/>
            <a:chOff x="-823591" y="679023"/>
            <a:chExt cx="2531718" cy="3085108"/>
          </a:xfrm>
        </p:grpSpPr>
        <p:sp>
          <p:nvSpPr>
            <p:cNvPr id="12" name="Rounded Rectangle 11"/>
            <p:cNvSpPr/>
            <p:nvPr/>
          </p:nvSpPr>
          <p:spPr>
            <a:xfrm>
              <a:off x="-823591" y="679024"/>
              <a:ext cx="2488307" cy="3085107"/>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sz="3600" dirty="0" smtClean="0"/>
                <a:t>Principles of Matter and Energy</a:t>
              </a:r>
              <a:endParaRPr lang="en-US" sz="3600" dirty="0"/>
            </a:p>
          </p:txBody>
        </p:sp>
        <p:sp>
          <p:nvSpPr>
            <p:cNvPr id="13" name="Rounded Rectangle 4"/>
            <p:cNvSpPr/>
            <p:nvPr/>
          </p:nvSpPr>
          <p:spPr>
            <a:xfrm>
              <a:off x="87663" y="679023"/>
              <a:ext cx="1620464" cy="3085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endParaRPr lang="en-US" sz="4300" kern="1200"/>
            </a:p>
          </p:txBody>
        </p:sp>
      </p:grpSp>
      <p:pic>
        <p:nvPicPr>
          <p:cNvPr id="8" name="Picture 7" descr="IMG_624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2720" y="2208501"/>
            <a:ext cx="1900480" cy="2850719"/>
          </a:xfrm>
          <a:prstGeom prst="rect">
            <a:avLst/>
          </a:prstGeom>
        </p:spPr>
      </p:pic>
      <p:pic>
        <p:nvPicPr>
          <p:cNvPr id="9" name="Picture 8" descr="IMG_619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6323" y="2208501"/>
            <a:ext cx="1900478" cy="2850718"/>
          </a:xfrm>
          <a:prstGeom prst="rect">
            <a:avLst/>
          </a:prstGeom>
        </p:spPr>
      </p:pic>
      <p:pic>
        <p:nvPicPr>
          <p:cNvPr id="6" name="Picture 5" descr="IMG_2968.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3855" y="2208501"/>
            <a:ext cx="1900196" cy="2850719"/>
          </a:xfrm>
          <a:prstGeom prst="rect">
            <a:avLst/>
          </a:prstGeom>
        </p:spPr>
      </p:pic>
      <p:pic>
        <p:nvPicPr>
          <p:cNvPr id="5" name="Picture 4" descr="IMG_281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769" y="2208501"/>
            <a:ext cx="1900478" cy="2850718"/>
          </a:xfrm>
          <a:prstGeom prst="rect">
            <a:avLst/>
          </a:prstGeom>
        </p:spPr>
      </p:pic>
      <p:sp>
        <p:nvSpPr>
          <p:cNvPr id="14" name="Title 1"/>
          <p:cNvSpPr txBox="1">
            <a:spLocks/>
          </p:cNvSpPr>
          <p:nvPr/>
        </p:nvSpPr>
        <p:spPr>
          <a:xfrm>
            <a:off x="153904" y="9226"/>
            <a:ext cx="8229600" cy="7680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How are PL3 and FL3 </a:t>
            </a:r>
            <a:r>
              <a:rPr lang="en-US" u="sng" dirty="0" smtClean="0">
                <a:solidFill>
                  <a:srgbClr val="FFFFFF"/>
                </a:solidFill>
              </a:rPr>
              <a:t>different</a:t>
            </a:r>
            <a:r>
              <a:rPr lang="en-US" dirty="0" smtClean="0"/>
              <a:t>?</a:t>
            </a:r>
            <a:endParaRPr lang="en-US" dirty="0"/>
          </a:p>
        </p:txBody>
      </p:sp>
      <p:pic>
        <p:nvPicPr>
          <p:cNvPr id="2" name="Picture 1" descr="IMG_0443.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5338" y="4637057"/>
            <a:ext cx="1175723" cy="1567630"/>
          </a:xfrm>
          <a:prstGeom prst="rect">
            <a:avLst/>
          </a:prstGeom>
        </p:spPr>
      </p:pic>
      <p:pic>
        <p:nvPicPr>
          <p:cNvPr id="3" name="Picture 2" descr="IMG_4610.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53855" y="4220005"/>
            <a:ext cx="1118951" cy="1678427"/>
          </a:xfrm>
          <a:prstGeom prst="rect">
            <a:avLst/>
          </a:prstGeom>
        </p:spPr>
      </p:pic>
      <p:pic>
        <p:nvPicPr>
          <p:cNvPr id="7" name="Picture 6" descr="IMG_1589.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51940" y="2325938"/>
            <a:ext cx="1092282" cy="1456376"/>
          </a:xfrm>
          <a:prstGeom prst="rect">
            <a:avLst/>
          </a:prstGeom>
        </p:spPr>
      </p:pic>
      <p:pic>
        <p:nvPicPr>
          <p:cNvPr id="10" name="Picture 9" descr="IMG_4423.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2720" y="2540649"/>
            <a:ext cx="1014728" cy="1519933"/>
          </a:xfrm>
          <a:prstGeom prst="rect">
            <a:avLst/>
          </a:prstGeom>
        </p:spPr>
      </p:pic>
      <p:pic>
        <p:nvPicPr>
          <p:cNvPr id="15" name="Picture 14" descr="IMG_1434.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53200" y="2295386"/>
            <a:ext cx="1117541" cy="1490055"/>
          </a:xfrm>
          <a:prstGeom prst="rect">
            <a:avLst/>
          </a:prstGeom>
        </p:spPr>
      </p:pic>
      <p:pic>
        <p:nvPicPr>
          <p:cNvPr id="16" name="Picture 15" descr="IMG_2845.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16888" y="3833308"/>
            <a:ext cx="1071664" cy="1607497"/>
          </a:xfrm>
          <a:prstGeom prst="rect">
            <a:avLst/>
          </a:prstGeom>
        </p:spPr>
      </p:pic>
      <p:pic>
        <p:nvPicPr>
          <p:cNvPr id="17" name="Picture 16" descr="IMG_2510.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667447" y="4575043"/>
            <a:ext cx="1130633" cy="1713462"/>
          </a:xfrm>
          <a:prstGeom prst="rect">
            <a:avLst/>
          </a:prstGeom>
        </p:spPr>
      </p:pic>
      <p:pic>
        <p:nvPicPr>
          <p:cNvPr id="18" name="Picture 17" descr="IMG_2651.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71802" y="5059219"/>
            <a:ext cx="738843" cy="1108265"/>
          </a:xfrm>
          <a:prstGeom prst="rect">
            <a:avLst/>
          </a:prstGeom>
        </p:spPr>
      </p:pic>
      <p:pic>
        <p:nvPicPr>
          <p:cNvPr id="19" name="Picture 18" descr="IMG_6946.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890433" y="4899557"/>
            <a:ext cx="924052" cy="1388948"/>
          </a:xfrm>
          <a:prstGeom prst="rect">
            <a:avLst/>
          </a:prstGeom>
        </p:spPr>
      </p:pic>
      <p:pic>
        <p:nvPicPr>
          <p:cNvPr id="20" name="Picture 19" descr="IMG_4626.JP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720365" y="4637056"/>
            <a:ext cx="1071664" cy="1607497"/>
          </a:xfrm>
          <a:prstGeom prst="rect">
            <a:avLst/>
          </a:prstGeom>
        </p:spPr>
      </p:pic>
      <p:pic>
        <p:nvPicPr>
          <p:cNvPr id="21" name="Picture 20" descr="IMG_6383.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73963" y="2998680"/>
            <a:ext cx="1112837" cy="1669256"/>
          </a:xfrm>
          <a:prstGeom prst="rect">
            <a:avLst/>
          </a:prstGeom>
        </p:spPr>
      </p:pic>
      <p:pic>
        <p:nvPicPr>
          <p:cNvPr id="24" name="Picture 23" descr="IMG_4596.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97603" y="2847472"/>
            <a:ext cx="1151714" cy="1727571"/>
          </a:xfrm>
          <a:prstGeom prst="rect">
            <a:avLst/>
          </a:prstGeom>
        </p:spPr>
      </p:pic>
      <p:pic>
        <p:nvPicPr>
          <p:cNvPr id="25" name="Picture 24" descr="IMG_4498.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2720" y="4364674"/>
            <a:ext cx="1213083" cy="1617444"/>
          </a:xfrm>
          <a:prstGeom prst="rect">
            <a:avLst/>
          </a:prstGeom>
        </p:spPr>
      </p:pic>
      <p:pic>
        <p:nvPicPr>
          <p:cNvPr id="26" name="Picture 25" descr="IMG_2903.JP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35930" y="2295386"/>
            <a:ext cx="1154503" cy="1731755"/>
          </a:xfrm>
          <a:prstGeom prst="rect">
            <a:avLst/>
          </a:prstGeom>
        </p:spPr>
      </p:pic>
      <p:grpSp>
        <p:nvGrpSpPr>
          <p:cNvPr id="27" name="Group 26"/>
          <p:cNvGrpSpPr/>
          <p:nvPr/>
        </p:nvGrpSpPr>
        <p:grpSpPr>
          <a:xfrm>
            <a:off x="1263251" y="2935046"/>
            <a:ext cx="1534829" cy="1964511"/>
            <a:chOff x="-87663" y="591360"/>
            <a:chExt cx="1795790" cy="3260433"/>
          </a:xfrm>
        </p:grpSpPr>
        <p:sp>
          <p:nvSpPr>
            <p:cNvPr id="28" name="Rounded Rectangle 27"/>
            <p:cNvSpPr/>
            <p:nvPr/>
          </p:nvSpPr>
          <p:spPr>
            <a:xfrm>
              <a:off x="-87663" y="591360"/>
              <a:ext cx="1795790" cy="3260433"/>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sz="2000" dirty="0" smtClean="0"/>
                <a:t>Atoms cannot be created or destroyed</a:t>
              </a:r>
              <a:endParaRPr lang="en-US" sz="2000" dirty="0"/>
            </a:p>
          </p:txBody>
        </p:sp>
        <p:sp>
          <p:nvSpPr>
            <p:cNvPr id="29" name="Rounded Rectangle 4"/>
            <p:cNvSpPr/>
            <p:nvPr/>
          </p:nvSpPr>
          <p:spPr>
            <a:xfrm>
              <a:off x="87663" y="679023"/>
              <a:ext cx="1620464" cy="3085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endParaRPr lang="en-US" sz="3200" kern="1200"/>
            </a:p>
          </p:txBody>
        </p:sp>
      </p:grpSp>
      <p:grpSp>
        <p:nvGrpSpPr>
          <p:cNvPr id="33" name="Group 32"/>
          <p:cNvGrpSpPr/>
          <p:nvPr/>
        </p:nvGrpSpPr>
        <p:grpSpPr>
          <a:xfrm>
            <a:off x="4366952" y="2365497"/>
            <a:ext cx="1534829" cy="1964511"/>
            <a:chOff x="-87663" y="591360"/>
            <a:chExt cx="1795790" cy="3260433"/>
          </a:xfrm>
        </p:grpSpPr>
        <p:sp>
          <p:nvSpPr>
            <p:cNvPr id="34" name="Rounded Rectangle 33"/>
            <p:cNvSpPr/>
            <p:nvPr/>
          </p:nvSpPr>
          <p:spPr>
            <a:xfrm>
              <a:off x="-87663" y="591360"/>
              <a:ext cx="1795790" cy="3260433"/>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sz="2000" dirty="0" smtClean="0"/>
                <a:t>Matter cannot turn into energy</a:t>
              </a:r>
              <a:endParaRPr lang="en-US" sz="2000" dirty="0"/>
            </a:p>
          </p:txBody>
        </p:sp>
        <p:sp>
          <p:nvSpPr>
            <p:cNvPr id="35" name="Rounded Rectangle 4"/>
            <p:cNvSpPr/>
            <p:nvPr/>
          </p:nvSpPr>
          <p:spPr>
            <a:xfrm>
              <a:off x="87663" y="679023"/>
              <a:ext cx="1620464" cy="3085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endParaRPr lang="en-US" sz="3200" kern="1200"/>
            </a:p>
          </p:txBody>
        </p:sp>
      </p:grpSp>
      <p:grpSp>
        <p:nvGrpSpPr>
          <p:cNvPr id="36" name="Group 35"/>
          <p:cNvGrpSpPr/>
          <p:nvPr/>
        </p:nvGrpSpPr>
        <p:grpSpPr>
          <a:xfrm>
            <a:off x="6732671" y="4117601"/>
            <a:ext cx="1534829" cy="1964511"/>
            <a:chOff x="-87663" y="591360"/>
            <a:chExt cx="1795790" cy="3260433"/>
          </a:xfrm>
        </p:grpSpPr>
        <p:sp>
          <p:nvSpPr>
            <p:cNvPr id="37" name="Rounded Rectangle 36"/>
            <p:cNvSpPr/>
            <p:nvPr/>
          </p:nvSpPr>
          <p:spPr>
            <a:xfrm>
              <a:off x="-87663" y="591360"/>
              <a:ext cx="1795790" cy="3260433"/>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sz="2000" dirty="0" smtClean="0"/>
                <a:t>Energy cannot be created or destroyed</a:t>
              </a:r>
              <a:endParaRPr lang="en-US" sz="2000" dirty="0"/>
            </a:p>
          </p:txBody>
        </p:sp>
        <p:sp>
          <p:nvSpPr>
            <p:cNvPr id="38" name="Rounded Rectangle 4"/>
            <p:cNvSpPr/>
            <p:nvPr/>
          </p:nvSpPr>
          <p:spPr>
            <a:xfrm>
              <a:off x="87663" y="679023"/>
              <a:ext cx="1620464" cy="3085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endParaRPr lang="en-US" sz="3200" kern="1200"/>
            </a:p>
          </p:txBody>
        </p:sp>
      </p:grpSp>
    </p:spTree>
    <p:extLst>
      <p:ext uri="{BB962C8B-B14F-4D97-AF65-F5344CB8AC3E}">
        <p14:creationId xmlns:p14="http://schemas.microsoft.com/office/powerpoint/2010/main" val="573982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5"/>
                                        </p:tgtEl>
                                      </p:cBhvr>
                                      <p:by x="50000" y="50000"/>
                                    </p:animScale>
                                  </p:childTnLst>
                                </p:cTn>
                              </p:par>
                              <p:par>
                                <p:cTn id="12" presetID="6" presetClass="emph" presetSubtype="0" fill="hold" nodeType="withEffect">
                                  <p:stCondLst>
                                    <p:cond delay="0"/>
                                  </p:stCondLst>
                                  <p:childTnLst>
                                    <p:animScale>
                                      <p:cBhvr>
                                        <p:cTn id="13" dur="1000" fill="hold"/>
                                        <p:tgtEl>
                                          <p:spTgt spid="6"/>
                                        </p:tgtEl>
                                      </p:cBhvr>
                                      <p:by x="50000" y="50000"/>
                                    </p:animScale>
                                  </p:childTnLst>
                                </p:cTn>
                              </p:par>
                              <p:par>
                                <p:cTn id="14" presetID="6" presetClass="emph" presetSubtype="0" fill="hold" nodeType="withEffect">
                                  <p:stCondLst>
                                    <p:cond delay="0"/>
                                  </p:stCondLst>
                                  <p:childTnLst>
                                    <p:animScale>
                                      <p:cBhvr>
                                        <p:cTn id="15" dur="1000" fill="hold"/>
                                        <p:tgtEl>
                                          <p:spTgt spid="8"/>
                                        </p:tgtEl>
                                      </p:cBhvr>
                                      <p:by x="50000" y="50000"/>
                                    </p:animScale>
                                  </p:childTnLst>
                                </p:cTn>
                              </p:par>
                              <p:par>
                                <p:cTn id="16" presetID="6" presetClass="emph" presetSubtype="0" fill="hold" nodeType="withEffect">
                                  <p:stCondLst>
                                    <p:cond delay="0"/>
                                  </p:stCondLst>
                                  <p:childTnLst>
                                    <p:animScale>
                                      <p:cBhvr>
                                        <p:cTn id="17" dur="1000" fill="hold"/>
                                        <p:tgtEl>
                                          <p:spTgt spid="9"/>
                                        </p:tgtEl>
                                      </p:cBhvr>
                                      <p:by x="50000" y="50000"/>
                                    </p:animScale>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000"/>
                            </p:stCondLst>
                            <p:childTnLst>
                              <p:par>
                                <p:cTn id="31" presetID="10" presetClass="entr" presetSubtype="0" fill="hold" nodeType="afterEffect">
                                  <p:stCondLst>
                                    <p:cond delay="10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2500"/>
                            </p:stCondLst>
                            <p:childTnLst>
                              <p:par>
                                <p:cTn id="41" presetID="10" presetClass="entr" presetSubtype="0" fill="hold" nodeType="afterEffect">
                                  <p:stCondLst>
                                    <p:cond delay="10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4000"/>
                            </p:stCondLst>
                            <p:childTnLst>
                              <p:par>
                                <p:cTn id="51" presetID="10" presetClass="entr" presetSubtype="0" fill="hold" nodeType="afterEffect">
                                  <p:stCondLst>
                                    <p:cond delay="100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par>
                          <p:cTn id="57" fill="hold">
                            <p:stCondLst>
                              <p:cond delay="5500"/>
                            </p:stCondLst>
                            <p:childTnLst>
                              <p:par>
                                <p:cTn id="58" presetID="10" presetClass="entr" presetSubtype="0" fill="hold" nodeType="after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nodeType="clickEffect">
                                  <p:stCondLst>
                                    <p:cond delay="0"/>
                                  </p:stCondLst>
                                  <p:childTnLst>
                                    <p:animScale>
                                      <p:cBhvr>
                                        <p:cTn id="70" dur="2000" fill="hold"/>
                                        <p:tgtEl>
                                          <p:spTgt spid="11"/>
                                        </p:tgtEl>
                                      </p:cBhvr>
                                      <p:by x="25000" y="25000"/>
                                    </p:animScale>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for Teaching &amp; Research</a:t>
            </a:r>
            <a:endParaRPr lang="en-US" dirty="0"/>
          </a:p>
        </p:txBody>
      </p:sp>
      <p:sp>
        <p:nvSpPr>
          <p:cNvPr id="3" name="Content Placeholder 2"/>
          <p:cNvSpPr>
            <a:spLocks noGrp="1"/>
          </p:cNvSpPr>
          <p:nvPr>
            <p:ph idx="1"/>
          </p:nvPr>
        </p:nvSpPr>
        <p:spPr/>
        <p:txBody>
          <a:bodyPr>
            <a:normAutofit/>
          </a:bodyPr>
          <a:lstStyle/>
          <a:p>
            <a:r>
              <a:rPr lang="en-US" dirty="0" smtClean="0"/>
              <a:t>Most students are Level </a:t>
            </a:r>
            <a:r>
              <a:rPr lang="en-US" dirty="0" smtClean="0"/>
              <a:t>2 students &amp; Fact</a:t>
            </a:r>
            <a:r>
              <a:rPr lang="en-US" dirty="0" smtClean="0"/>
              <a:t>-Oriented </a:t>
            </a:r>
            <a:r>
              <a:rPr lang="en-US" dirty="0" smtClean="0"/>
              <a:t>students </a:t>
            </a:r>
            <a:endParaRPr lang="en-US" dirty="0" smtClean="0"/>
          </a:p>
          <a:p>
            <a:r>
              <a:rPr lang="en-US" dirty="0" smtClean="0"/>
              <a:t>Use </a:t>
            </a:r>
            <a:r>
              <a:rPr lang="en-US" dirty="0" smtClean="0"/>
              <a:t>coding scheme to code to look for similar </a:t>
            </a:r>
            <a:r>
              <a:rPr lang="en-US" dirty="0" smtClean="0"/>
              <a:t>patterns in K-12 populations</a:t>
            </a:r>
            <a:endParaRPr lang="en-US" dirty="0" smtClean="0"/>
          </a:p>
          <a:p>
            <a:r>
              <a:rPr lang="en-US" dirty="0" smtClean="0"/>
              <a:t>Theories of </a:t>
            </a:r>
            <a:r>
              <a:rPr lang="en-US" dirty="0" smtClean="0"/>
              <a:t>motivation? </a:t>
            </a:r>
            <a:endParaRPr lang="en-US" dirty="0" smtClean="0"/>
          </a:p>
          <a:p>
            <a:r>
              <a:rPr lang="en-US" dirty="0" smtClean="0"/>
              <a:t>Metacognitive </a:t>
            </a:r>
            <a:r>
              <a:rPr lang="en-US" dirty="0"/>
              <a:t>tools in </a:t>
            </a:r>
            <a:r>
              <a:rPr lang="en-US" dirty="0" smtClean="0"/>
              <a:t>instruction?</a:t>
            </a:r>
            <a:endParaRPr lang="en-US" dirty="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FB56013-B943-42BA-886F-6F9D4EB85E9D}" type="slidenum">
              <a:rPr lang="en-US" smtClean="0"/>
              <a:pPr/>
              <a:t>16</a:t>
            </a:fld>
            <a:endParaRPr lang="en-US"/>
          </a:p>
        </p:txBody>
      </p:sp>
    </p:spTree>
    <p:extLst>
      <p:ext uri="{BB962C8B-B14F-4D97-AF65-F5344CB8AC3E}">
        <p14:creationId xmlns:p14="http://schemas.microsoft.com/office/powerpoint/2010/main" val="41084694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a:bodyPr>
          <a:lstStyle/>
          <a:p>
            <a:r>
              <a:rPr lang="en-US" dirty="0" smtClean="0"/>
              <a:t>Teaching</a:t>
            </a:r>
            <a:r>
              <a:rPr lang="en-US" dirty="0" smtClean="0"/>
              <a:t>: To use this in a classroom for formative assessment tool, teachers will need to identify patterns </a:t>
            </a:r>
            <a:r>
              <a:rPr lang="en-US" i="1" dirty="0" smtClean="0"/>
              <a:t>across</a:t>
            </a:r>
            <a:r>
              <a:rPr lang="en-US" dirty="0" smtClean="0"/>
              <a:t> contexts. </a:t>
            </a:r>
          </a:p>
          <a:p>
            <a:r>
              <a:rPr lang="en-US" dirty="0" smtClean="0"/>
              <a:t>Research: Difficult to create coding scheme for individual items.</a:t>
            </a:r>
          </a:p>
        </p:txBody>
      </p:sp>
      <p:sp>
        <p:nvSpPr>
          <p:cNvPr id="4" name="Slide Number Placeholder 3"/>
          <p:cNvSpPr>
            <a:spLocks noGrp="1"/>
          </p:cNvSpPr>
          <p:nvPr>
            <p:ph type="sldNum" sz="quarter" idx="12"/>
          </p:nvPr>
        </p:nvSpPr>
        <p:spPr/>
        <p:txBody>
          <a:bodyPr/>
          <a:lstStyle/>
          <a:p>
            <a:fld id="{0FB56013-B943-42BA-886F-6F9D4EB85E9D}" type="slidenum">
              <a:rPr lang="en-US" smtClean="0"/>
              <a:pPr/>
              <a:t>17</a:t>
            </a:fld>
            <a:endParaRPr lang="en-US"/>
          </a:p>
        </p:txBody>
      </p:sp>
    </p:spTree>
    <p:extLst>
      <p:ext uri="{BB962C8B-B14F-4D97-AF65-F5344CB8AC3E}">
        <p14:creationId xmlns:p14="http://schemas.microsoft.com/office/powerpoint/2010/main" val="11957912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a:xfrm>
            <a:off x="2628900" y="2656024"/>
            <a:ext cx="3886200" cy="2742565"/>
            <a:chOff x="0" y="0"/>
            <a:chExt cx="3886200" cy="2742565"/>
          </a:xfrm>
        </p:grpSpPr>
        <p:sp>
          <p:nvSpPr>
            <p:cNvPr id="5" name="Up Arrow 4"/>
            <p:cNvSpPr/>
            <p:nvPr/>
          </p:nvSpPr>
          <p:spPr>
            <a:xfrm rot="2074494">
              <a:off x="2057400" y="1142365"/>
              <a:ext cx="1143000" cy="914400"/>
            </a:xfrm>
            <a:prstGeom prst="upArrow">
              <a:avLst/>
            </a:prstGeom>
            <a:solidFill>
              <a:schemeClr val="accent3">
                <a:alpha val="33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Up Arrow 5"/>
            <p:cNvSpPr/>
            <p:nvPr/>
          </p:nvSpPr>
          <p:spPr>
            <a:xfrm rot="19247921">
              <a:off x="685800" y="1142365"/>
              <a:ext cx="1143000" cy="914400"/>
            </a:xfrm>
            <a:prstGeom prst="upArrow">
              <a:avLst/>
            </a:prstGeom>
            <a:solidFill>
              <a:schemeClr val="accent2">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Up Arrow 6"/>
            <p:cNvSpPr/>
            <p:nvPr/>
          </p:nvSpPr>
          <p:spPr>
            <a:xfrm>
              <a:off x="0" y="0"/>
              <a:ext cx="1143000" cy="1143000"/>
            </a:xfrm>
            <a:prstGeom prst="upArrow">
              <a:avLst/>
            </a:prstGeom>
            <a:solidFill>
              <a:srgbClr val="F2DCDB">
                <a:alpha val="41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Up Arrow 7"/>
            <p:cNvSpPr/>
            <p:nvPr/>
          </p:nvSpPr>
          <p:spPr>
            <a:xfrm>
              <a:off x="2743200" y="0"/>
              <a:ext cx="1143000" cy="1143000"/>
            </a:xfrm>
            <a:prstGeom prst="upArrow">
              <a:avLst/>
            </a:prstGeom>
            <a:solidFill>
              <a:schemeClr val="accent3">
                <a:alpha val="3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Up Arrow 8"/>
            <p:cNvSpPr/>
            <p:nvPr/>
          </p:nvSpPr>
          <p:spPr>
            <a:xfrm>
              <a:off x="1371600" y="1828165"/>
              <a:ext cx="1143000" cy="914400"/>
            </a:xfrm>
            <a:prstGeom prst="upArrow">
              <a:avLst/>
            </a:prstGeom>
            <a:solidFill>
              <a:srgbClr val="F2DCDB">
                <a:alpha val="38000"/>
              </a:srgb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Title 9"/>
          <p:cNvSpPr>
            <a:spLocks noGrp="1"/>
          </p:cNvSpPr>
          <p:nvPr>
            <p:ph type="ctrTitle"/>
          </p:nvPr>
        </p:nvSpPr>
        <p:spPr>
          <a:xfrm>
            <a:off x="685800" y="660400"/>
            <a:ext cx="7772400" cy="1470025"/>
          </a:xfrm>
        </p:spPr>
        <p:txBody>
          <a:bodyPr/>
          <a:lstStyle/>
          <a:p>
            <a:r>
              <a:rPr lang="en-US" dirty="0" smtClean="0"/>
              <a:t>Questions </a:t>
            </a:r>
            <a:endParaRPr lang="en-US" dirty="0"/>
          </a:p>
        </p:txBody>
      </p:sp>
      <p:sp>
        <p:nvSpPr>
          <p:cNvPr id="2" name="Slide Number Placeholder 1"/>
          <p:cNvSpPr>
            <a:spLocks noGrp="1"/>
          </p:cNvSpPr>
          <p:nvPr>
            <p:ph type="sldNum" sz="quarter" idx="12"/>
          </p:nvPr>
        </p:nvSpPr>
        <p:spPr/>
        <p:txBody>
          <a:bodyPr/>
          <a:lstStyle/>
          <a:p>
            <a:fld id="{0FB56013-B943-42BA-886F-6F9D4EB85E9D}" type="slidenum">
              <a:rPr lang="en-US" smtClean="0"/>
              <a:pPr/>
              <a:t>18</a:t>
            </a:fld>
            <a:endParaRPr lang="en-US"/>
          </a:p>
        </p:txBody>
      </p:sp>
    </p:spTree>
    <p:extLst>
      <p:ext uri="{BB962C8B-B14F-4D97-AF65-F5344CB8AC3E}">
        <p14:creationId xmlns:p14="http://schemas.microsoft.com/office/powerpoint/2010/main" val="40535037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4802" t="8306" r="539"/>
          <a:stretch/>
        </p:blipFill>
        <p:spPr>
          <a:xfrm>
            <a:off x="2320394" y="426301"/>
            <a:ext cx="4708246" cy="2635140"/>
          </a:xfrm>
        </p:spPr>
      </p:pic>
      <p:sp>
        <p:nvSpPr>
          <p:cNvPr id="4" name="Slide Number Placeholder 3"/>
          <p:cNvSpPr>
            <a:spLocks noGrp="1"/>
          </p:cNvSpPr>
          <p:nvPr>
            <p:ph type="sldNum" sz="quarter" idx="12"/>
          </p:nvPr>
        </p:nvSpPr>
        <p:spPr/>
        <p:txBody>
          <a:bodyPr/>
          <a:lstStyle/>
          <a:p>
            <a:fld id="{0FB56013-B943-42BA-886F-6F9D4EB85E9D}" type="slidenum">
              <a:rPr lang="en-US" smtClean="0"/>
              <a:pPr/>
              <a:t>19</a:t>
            </a:fld>
            <a:endParaRPr lang="en-US"/>
          </a:p>
        </p:txBody>
      </p:sp>
      <p:pic>
        <p:nvPicPr>
          <p:cNvPr id="6" name="Picture 5"/>
          <p:cNvPicPr>
            <a:picLocks noChangeAspect="1"/>
          </p:cNvPicPr>
          <p:nvPr/>
        </p:nvPicPr>
        <p:blipFill>
          <a:blip r:embed="rId4"/>
          <a:stretch>
            <a:fillRect/>
          </a:stretch>
        </p:blipFill>
        <p:spPr>
          <a:xfrm>
            <a:off x="2320393" y="3227679"/>
            <a:ext cx="4708246" cy="2882217"/>
          </a:xfrm>
          <a:prstGeom prst="rect">
            <a:avLst/>
          </a:prstGeom>
        </p:spPr>
      </p:pic>
    </p:spTree>
    <p:extLst>
      <p:ext uri="{BB962C8B-B14F-4D97-AF65-F5344CB8AC3E}">
        <p14:creationId xmlns:p14="http://schemas.microsoft.com/office/powerpoint/2010/main" val="11101774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Levels of Achievement</a:t>
            </a:r>
            <a:endParaRPr lang="en-US" dirty="0"/>
          </a:p>
        </p:txBody>
      </p:sp>
      <p:sp>
        <p:nvSpPr>
          <p:cNvPr id="12" name="Alternate Process 11"/>
          <p:cNvSpPr/>
          <p:nvPr/>
        </p:nvSpPr>
        <p:spPr>
          <a:xfrm>
            <a:off x="1322641" y="4583909"/>
            <a:ext cx="6414867"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Level 2:  force-dynamic discourse </a:t>
            </a:r>
            <a:endParaRPr lang="en-US" sz="2400" dirty="0"/>
          </a:p>
        </p:txBody>
      </p:sp>
      <p:sp>
        <p:nvSpPr>
          <p:cNvPr id="13" name="Alternate Process 12"/>
          <p:cNvSpPr/>
          <p:nvPr/>
        </p:nvSpPr>
        <p:spPr>
          <a:xfrm>
            <a:off x="1322641" y="1762433"/>
            <a:ext cx="6414867"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Level 4:  scientifically principled reasoning </a:t>
            </a:r>
            <a:endParaRPr lang="en-US" sz="2400" dirty="0"/>
          </a:p>
        </p:txBody>
      </p:sp>
      <p:sp>
        <p:nvSpPr>
          <p:cNvPr id="14" name="Alternate Process 13"/>
          <p:cNvSpPr/>
          <p:nvPr/>
        </p:nvSpPr>
        <p:spPr>
          <a:xfrm>
            <a:off x="1322641" y="3182359"/>
            <a:ext cx="6414867"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Level 3: “messy middle”</a:t>
            </a:r>
            <a:endParaRPr lang="en-US" sz="2400" dirty="0"/>
          </a:p>
        </p:txBody>
      </p:sp>
      <p:sp>
        <p:nvSpPr>
          <p:cNvPr id="6" name="Up Arrow 5"/>
          <p:cNvSpPr/>
          <p:nvPr/>
        </p:nvSpPr>
        <p:spPr>
          <a:xfrm>
            <a:off x="3736476" y="3577576"/>
            <a:ext cx="1477708" cy="1399676"/>
          </a:xfrm>
          <a:prstGeom prst="upArrow">
            <a:avLst/>
          </a:prstGeom>
          <a:solidFill>
            <a:schemeClr val="accent2">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Slide Number Placeholder 2"/>
          <p:cNvSpPr>
            <a:spLocks noGrp="1"/>
          </p:cNvSpPr>
          <p:nvPr>
            <p:ph type="sldNum" sz="quarter" idx="12"/>
          </p:nvPr>
        </p:nvSpPr>
        <p:spPr/>
        <p:txBody>
          <a:bodyPr/>
          <a:lstStyle/>
          <a:p>
            <a:fld id="{0FB56013-B943-42BA-886F-6F9D4EB85E9D}" type="slidenum">
              <a:rPr lang="en-US" smtClean="0"/>
              <a:pPr/>
              <a:t>2</a:t>
            </a:fld>
            <a:endParaRPr lang="en-US"/>
          </a:p>
        </p:txBody>
      </p:sp>
      <p:sp>
        <p:nvSpPr>
          <p:cNvPr id="16" name="Up Arrow 15"/>
          <p:cNvSpPr/>
          <p:nvPr/>
        </p:nvSpPr>
        <p:spPr>
          <a:xfrm>
            <a:off x="3736476" y="5228539"/>
            <a:ext cx="1477708" cy="1399676"/>
          </a:xfrm>
          <a:prstGeom prst="upArrow">
            <a:avLst/>
          </a:prstGeom>
          <a:solidFill>
            <a:schemeClr val="accent2">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Up Arrow 16"/>
          <p:cNvSpPr/>
          <p:nvPr/>
        </p:nvSpPr>
        <p:spPr>
          <a:xfrm>
            <a:off x="3736476" y="2041096"/>
            <a:ext cx="1477708" cy="1399676"/>
          </a:xfrm>
          <a:prstGeom prst="upArrow">
            <a:avLst/>
          </a:prstGeom>
          <a:solidFill>
            <a:schemeClr val="accent2">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85654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Levels of Achievement</a:t>
            </a:r>
            <a:endParaRPr lang="en-US" dirty="0"/>
          </a:p>
        </p:txBody>
      </p:sp>
      <p:sp>
        <p:nvSpPr>
          <p:cNvPr id="12" name="Alternate Process 11"/>
          <p:cNvSpPr/>
          <p:nvPr/>
        </p:nvSpPr>
        <p:spPr>
          <a:xfrm>
            <a:off x="1322641" y="4583909"/>
            <a:ext cx="6414867"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Level 2:  force-dynamic discourse </a:t>
            </a:r>
            <a:endParaRPr lang="en-US" sz="2400" dirty="0"/>
          </a:p>
        </p:txBody>
      </p:sp>
      <p:sp>
        <p:nvSpPr>
          <p:cNvPr id="13" name="Alternate Process 12"/>
          <p:cNvSpPr/>
          <p:nvPr/>
        </p:nvSpPr>
        <p:spPr>
          <a:xfrm>
            <a:off x="1322641" y="1762433"/>
            <a:ext cx="6414867"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Level 4:  scientifically principled reasoning </a:t>
            </a:r>
            <a:endParaRPr lang="en-US" sz="2400" dirty="0"/>
          </a:p>
        </p:txBody>
      </p:sp>
      <p:sp>
        <p:nvSpPr>
          <p:cNvPr id="14" name="Alternate Process 13"/>
          <p:cNvSpPr/>
          <p:nvPr/>
        </p:nvSpPr>
        <p:spPr>
          <a:xfrm>
            <a:off x="1322641" y="3182359"/>
            <a:ext cx="6414867"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Level 3: “messy middle”</a:t>
            </a:r>
            <a:endParaRPr lang="en-US" sz="2400" dirty="0"/>
          </a:p>
        </p:txBody>
      </p:sp>
      <p:sp>
        <p:nvSpPr>
          <p:cNvPr id="6" name="Up Arrow 5"/>
          <p:cNvSpPr/>
          <p:nvPr/>
        </p:nvSpPr>
        <p:spPr>
          <a:xfrm>
            <a:off x="3736476" y="3577576"/>
            <a:ext cx="1477708" cy="1399676"/>
          </a:xfrm>
          <a:prstGeom prst="upArrow">
            <a:avLst/>
          </a:prstGeom>
          <a:solidFill>
            <a:schemeClr val="accent2">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Slide Number Placeholder 2"/>
          <p:cNvSpPr>
            <a:spLocks noGrp="1"/>
          </p:cNvSpPr>
          <p:nvPr>
            <p:ph type="sldNum" sz="quarter" idx="12"/>
          </p:nvPr>
        </p:nvSpPr>
        <p:spPr/>
        <p:txBody>
          <a:bodyPr/>
          <a:lstStyle/>
          <a:p>
            <a:fld id="{0FB56013-B943-42BA-886F-6F9D4EB85E9D}" type="slidenum">
              <a:rPr lang="en-US" smtClean="0"/>
              <a:pPr/>
              <a:t>20</a:t>
            </a:fld>
            <a:endParaRPr lang="en-US"/>
          </a:p>
        </p:txBody>
      </p:sp>
      <p:sp>
        <p:nvSpPr>
          <p:cNvPr id="16" name="Up Arrow 15"/>
          <p:cNvSpPr/>
          <p:nvPr/>
        </p:nvSpPr>
        <p:spPr>
          <a:xfrm>
            <a:off x="3736476" y="5228539"/>
            <a:ext cx="1477708" cy="1399676"/>
          </a:xfrm>
          <a:prstGeom prst="upArrow">
            <a:avLst/>
          </a:prstGeom>
          <a:solidFill>
            <a:schemeClr val="accent2">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Up Arrow 16"/>
          <p:cNvSpPr/>
          <p:nvPr/>
        </p:nvSpPr>
        <p:spPr>
          <a:xfrm>
            <a:off x="3736476" y="2041096"/>
            <a:ext cx="1477708" cy="1399676"/>
          </a:xfrm>
          <a:prstGeom prst="upArrow">
            <a:avLst/>
          </a:prstGeom>
          <a:solidFill>
            <a:schemeClr val="accent2">
              <a:lumMod val="20000"/>
              <a:lumOff val="80000"/>
              <a:alpha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8" name="Picture 17" descr="IMG_281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5278" y="4665255"/>
            <a:ext cx="643629" cy="965444"/>
          </a:xfrm>
          <a:prstGeom prst="rect">
            <a:avLst/>
          </a:prstGeom>
        </p:spPr>
      </p:pic>
      <p:pic>
        <p:nvPicPr>
          <p:cNvPr id="19" name="Picture 18" descr="IMG_281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5278" y="3268353"/>
            <a:ext cx="643629" cy="965444"/>
          </a:xfrm>
          <a:prstGeom prst="rect">
            <a:avLst/>
          </a:prstGeom>
        </p:spPr>
      </p:pic>
      <p:pic>
        <p:nvPicPr>
          <p:cNvPr id="20" name="Picture 19" descr="IMG_281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5278" y="1905300"/>
            <a:ext cx="643629" cy="965444"/>
          </a:xfrm>
          <a:prstGeom prst="rect">
            <a:avLst/>
          </a:prstGeom>
        </p:spPr>
      </p:pic>
    </p:spTree>
    <p:extLst>
      <p:ext uri="{BB962C8B-B14F-4D97-AF65-F5344CB8AC3E}">
        <p14:creationId xmlns:p14="http://schemas.microsoft.com/office/powerpoint/2010/main" val="1392648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Consistency</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21</a:t>
            </a:fld>
            <a:endParaRPr lang="en-US" dirty="0"/>
          </a:p>
        </p:txBody>
      </p:sp>
      <p:sp>
        <p:nvSpPr>
          <p:cNvPr id="7" name="Rounded Rectangle 6"/>
          <p:cNvSpPr/>
          <p:nvPr/>
        </p:nvSpPr>
        <p:spPr>
          <a:xfrm>
            <a:off x="457201" y="2048184"/>
            <a:ext cx="4003287" cy="1232259"/>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bg1"/>
                </a:solidFill>
                <a:latin typeface="Zapf Dingbats"/>
                <a:ea typeface="Zapf Dingbats"/>
                <a:cs typeface="Zapf Dingbats"/>
                <a:sym typeface="Zapf Dingbats"/>
              </a:rPr>
              <a:t>✔</a:t>
            </a:r>
            <a:endParaRPr lang="en-US" sz="4400" dirty="0">
              <a:solidFill>
                <a:schemeClr val="bg1"/>
              </a:solidFill>
            </a:endParaRPr>
          </a:p>
        </p:txBody>
      </p:sp>
      <p:sp>
        <p:nvSpPr>
          <p:cNvPr id="8" name="Rounded Rectangle 7"/>
          <p:cNvSpPr/>
          <p:nvPr/>
        </p:nvSpPr>
        <p:spPr>
          <a:xfrm>
            <a:off x="457201" y="3468083"/>
            <a:ext cx="4003287" cy="1232259"/>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rgbClr val="FF0000"/>
                </a:solidFill>
                <a:latin typeface="Zapf Dingbats"/>
                <a:ea typeface="Zapf Dingbats"/>
                <a:cs typeface="Zapf Dingbats"/>
                <a:sym typeface="Zapf Dingbats"/>
              </a:rPr>
              <a:t>✗</a:t>
            </a:r>
            <a:endParaRPr lang="en-US" sz="4400" dirty="0">
              <a:solidFill>
                <a:srgbClr val="FF0000"/>
              </a:solidFill>
            </a:endParaRPr>
          </a:p>
        </p:txBody>
      </p:sp>
      <p:sp>
        <p:nvSpPr>
          <p:cNvPr id="10" name="Alternate Process 9"/>
          <p:cNvSpPr/>
          <p:nvPr/>
        </p:nvSpPr>
        <p:spPr>
          <a:xfrm>
            <a:off x="386915" y="728533"/>
            <a:ext cx="769414" cy="446854"/>
          </a:xfrm>
          <a:prstGeom prst="flowChartAlternateProces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Jake</a:t>
            </a:r>
            <a:endParaRPr lang="en-US" sz="900" dirty="0"/>
          </a:p>
        </p:txBody>
      </p:sp>
      <p:sp>
        <p:nvSpPr>
          <p:cNvPr id="11" name="Alternate Process 10"/>
          <p:cNvSpPr/>
          <p:nvPr/>
        </p:nvSpPr>
        <p:spPr>
          <a:xfrm>
            <a:off x="1150284" y="728533"/>
            <a:ext cx="769414" cy="44685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Allen</a:t>
            </a:r>
            <a:endParaRPr lang="en-US" sz="900" dirty="0"/>
          </a:p>
        </p:txBody>
      </p:sp>
      <p:sp>
        <p:nvSpPr>
          <p:cNvPr id="12" name="Alternate Process 11"/>
          <p:cNvSpPr/>
          <p:nvPr/>
        </p:nvSpPr>
        <p:spPr>
          <a:xfrm>
            <a:off x="380870" y="349376"/>
            <a:ext cx="1538828" cy="37915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a:t>
            </a:r>
            <a:r>
              <a:rPr lang="en-US" dirty="0"/>
              <a:t>4</a:t>
            </a:r>
          </a:p>
        </p:txBody>
      </p:sp>
      <p:sp>
        <p:nvSpPr>
          <p:cNvPr id="13" name="Alternate Process 12"/>
          <p:cNvSpPr/>
          <p:nvPr/>
        </p:nvSpPr>
        <p:spPr>
          <a:xfrm>
            <a:off x="381622" y="1184264"/>
            <a:ext cx="1538828" cy="37915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2</a:t>
            </a:r>
            <a:endParaRPr lang="en-US" dirty="0"/>
          </a:p>
        </p:txBody>
      </p:sp>
      <p:sp>
        <p:nvSpPr>
          <p:cNvPr id="21" name="Rounded Rectangle 20"/>
          <p:cNvSpPr/>
          <p:nvPr/>
        </p:nvSpPr>
        <p:spPr>
          <a:xfrm>
            <a:off x="457201" y="4898303"/>
            <a:ext cx="4003287" cy="1232259"/>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rgbClr val="FF0000"/>
                </a:solidFill>
                <a:latin typeface="Zapf Dingbats"/>
                <a:ea typeface="Zapf Dingbats"/>
                <a:cs typeface="Zapf Dingbats"/>
                <a:sym typeface="Zapf Dingbats"/>
              </a:rPr>
              <a:t>✗</a:t>
            </a:r>
            <a:endParaRPr lang="en-US" sz="4400" dirty="0">
              <a:solidFill>
                <a:srgbClr val="FF0000"/>
              </a:solidFill>
            </a:endParaRPr>
          </a:p>
        </p:txBody>
      </p:sp>
      <p:grpSp>
        <p:nvGrpSpPr>
          <p:cNvPr id="25" name="Group 24"/>
          <p:cNvGrpSpPr/>
          <p:nvPr/>
        </p:nvGrpSpPr>
        <p:grpSpPr>
          <a:xfrm>
            <a:off x="4683513" y="340499"/>
            <a:ext cx="4003287" cy="5790063"/>
            <a:chOff x="4683513" y="340499"/>
            <a:chExt cx="4003287" cy="5790063"/>
          </a:xfrm>
        </p:grpSpPr>
        <p:sp>
          <p:nvSpPr>
            <p:cNvPr id="17" name="Alternate Process 16"/>
            <p:cNvSpPr/>
            <p:nvPr/>
          </p:nvSpPr>
          <p:spPr>
            <a:xfrm>
              <a:off x="7153265" y="719656"/>
              <a:ext cx="769414" cy="44685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Jake</a:t>
              </a:r>
              <a:endParaRPr lang="en-US" sz="900" dirty="0"/>
            </a:p>
          </p:txBody>
        </p:sp>
        <p:sp>
          <p:nvSpPr>
            <p:cNvPr id="18" name="Alternate Process 17"/>
            <p:cNvSpPr/>
            <p:nvPr/>
          </p:nvSpPr>
          <p:spPr>
            <a:xfrm>
              <a:off x="7916634" y="719656"/>
              <a:ext cx="769414" cy="446854"/>
            </a:xfrm>
            <a:prstGeom prst="flowChartAlternateProces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Allen</a:t>
              </a:r>
              <a:endParaRPr lang="en-US" sz="900" dirty="0"/>
            </a:p>
          </p:txBody>
        </p:sp>
        <p:sp>
          <p:nvSpPr>
            <p:cNvPr id="19" name="Alternate Process 18"/>
            <p:cNvSpPr/>
            <p:nvPr/>
          </p:nvSpPr>
          <p:spPr>
            <a:xfrm>
              <a:off x="7147220" y="340499"/>
              <a:ext cx="1538828" cy="37915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a:t>
              </a:r>
              <a:r>
                <a:rPr lang="en-US" dirty="0"/>
                <a:t>4</a:t>
              </a:r>
            </a:p>
          </p:txBody>
        </p:sp>
        <p:sp>
          <p:nvSpPr>
            <p:cNvPr id="20" name="Alternate Process 19"/>
            <p:cNvSpPr/>
            <p:nvPr/>
          </p:nvSpPr>
          <p:spPr>
            <a:xfrm>
              <a:off x="7147972" y="1175387"/>
              <a:ext cx="1538828" cy="37915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2</a:t>
              </a:r>
              <a:endParaRPr lang="en-US" dirty="0"/>
            </a:p>
          </p:txBody>
        </p:sp>
        <p:sp>
          <p:nvSpPr>
            <p:cNvPr id="22" name="Rounded Rectangle 21"/>
            <p:cNvSpPr/>
            <p:nvPr/>
          </p:nvSpPr>
          <p:spPr>
            <a:xfrm>
              <a:off x="4683513" y="2048184"/>
              <a:ext cx="4003287" cy="1232259"/>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bg1"/>
                  </a:solidFill>
                  <a:latin typeface="Zapf Dingbats"/>
                  <a:ea typeface="Zapf Dingbats"/>
                  <a:cs typeface="Zapf Dingbats"/>
                  <a:sym typeface="Zapf Dingbats"/>
                </a:rPr>
                <a:t>✔</a:t>
              </a:r>
              <a:endParaRPr lang="en-US" sz="4400" dirty="0">
                <a:solidFill>
                  <a:schemeClr val="bg1"/>
                </a:solidFill>
              </a:endParaRPr>
            </a:p>
          </p:txBody>
        </p:sp>
        <p:sp>
          <p:nvSpPr>
            <p:cNvPr id="23" name="Rounded Rectangle 22"/>
            <p:cNvSpPr/>
            <p:nvPr/>
          </p:nvSpPr>
          <p:spPr>
            <a:xfrm>
              <a:off x="4683513" y="3432843"/>
              <a:ext cx="4003287" cy="1232259"/>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bg1"/>
                  </a:solidFill>
                  <a:latin typeface="Zapf Dingbats"/>
                  <a:ea typeface="Zapf Dingbats"/>
                  <a:cs typeface="Zapf Dingbats"/>
                  <a:sym typeface="Zapf Dingbats"/>
                </a:rPr>
                <a:t>✔</a:t>
              </a:r>
              <a:endParaRPr lang="en-US" sz="4400" dirty="0">
                <a:solidFill>
                  <a:schemeClr val="bg1"/>
                </a:solidFill>
              </a:endParaRPr>
            </a:p>
          </p:txBody>
        </p:sp>
        <p:sp>
          <p:nvSpPr>
            <p:cNvPr id="24" name="Rounded Rectangle 23"/>
            <p:cNvSpPr/>
            <p:nvPr/>
          </p:nvSpPr>
          <p:spPr>
            <a:xfrm>
              <a:off x="4683513" y="4898303"/>
              <a:ext cx="4003287" cy="1232259"/>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bg1"/>
                  </a:solidFill>
                  <a:latin typeface="Zapf Dingbats"/>
                  <a:ea typeface="Zapf Dingbats"/>
                  <a:cs typeface="Zapf Dingbats"/>
                  <a:sym typeface="Zapf Dingbats"/>
                </a:rPr>
                <a:t>✔</a:t>
              </a:r>
              <a:endParaRPr lang="en-US" sz="4400" dirty="0">
                <a:solidFill>
                  <a:schemeClr val="bg1"/>
                </a:solidFill>
              </a:endParaRPr>
            </a:p>
          </p:txBody>
        </p:sp>
      </p:grpSp>
    </p:spTree>
    <p:extLst>
      <p:ext uri="{BB962C8B-B14F-4D97-AF65-F5344CB8AC3E}">
        <p14:creationId xmlns:p14="http://schemas.microsoft.com/office/powerpoint/2010/main" val="2686779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26" y="1545550"/>
            <a:ext cx="4471413" cy="3327354"/>
          </a:xfrm>
        </p:spPr>
        <p:txBody>
          <a:bodyPr/>
          <a:lstStyle/>
          <a:p>
            <a:r>
              <a:rPr lang="en-US" dirty="0" smtClean="0"/>
              <a:t>Undergraduate pre-service elementary teachers</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3</a:t>
            </a:fld>
            <a:endParaRPr lang="en-US"/>
          </a:p>
        </p:txBody>
      </p:sp>
      <p:sp>
        <p:nvSpPr>
          <p:cNvPr id="7" name="Rounded Rectangle 6"/>
          <p:cNvSpPr/>
          <p:nvPr/>
        </p:nvSpPr>
        <p:spPr>
          <a:xfrm>
            <a:off x="5554169" y="663525"/>
            <a:ext cx="3132631" cy="1232259"/>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Matter</a:t>
            </a:r>
            <a:endParaRPr lang="en-US" sz="2800" dirty="0"/>
          </a:p>
        </p:txBody>
      </p:sp>
      <p:sp>
        <p:nvSpPr>
          <p:cNvPr id="8" name="Rounded Rectangle 7"/>
          <p:cNvSpPr/>
          <p:nvPr/>
        </p:nvSpPr>
        <p:spPr>
          <a:xfrm>
            <a:off x="5554169" y="2048184"/>
            <a:ext cx="3132631" cy="1232259"/>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Energy</a:t>
            </a:r>
            <a:endParaRPr lang="en-US" sz="2800" dirty="0"/>
          </a:p>
        </p:txBody>
      </p:sp>
      <p:sp>
        <p:nvSpPr>
          <p:cNvPr id="9" name="Rounded Rectangle 8"/>
          <p:cNvSpPr/>
          <p:nvPr/>
        </p:nvSpPr>
        <p:spPr>
          <a:xfrm>
            <a:off x="5554169" y="3437847"/>
            <a:ext cx="3132631" cy="1232259"/>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Matter/Energy</a:t>
            </a:r>
            <a:endParaRPr lang="en-US" sz="2800" dirty="0"/>
          </a:p>
        </p:txBody>
      </p:sp>
      <p:sp>
        <p:nvSpPr>
          <p:cNvPr id="10" name="Rounded Rectangle 9"/>
          <p:cNvSpPr/>
          <p:nvPr/>
        </p:nvSpPr>
        <p:spPr>
          <a:xfrm>
            <a:off x="5554169" y="4872904"/>
            <a:ext cx="3132631" cy="1232259"/>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In Context</a:t>
            </a:r>
          </a:p>
        </p:txBody>
      </p:sp>
    </p:spTree>
    <p:extLst>
      <p:ext uri="{BB962C8B-B14F-4D97-AF65-F5344CB8AC3E}">
        <p14:creationId xmlns:p14="http://schemas.microsoft.com/office/powerpoint/2010/main" val="2556860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dirty="0" smtClean="0"/>
              <a:t>Interviews</a:t>
            </a:r>
            <a:endParaRPr lang="en-US" sz="4000" dirty="0"/>
          </a:p>
        </p:txBody>
      </p:sp>
      <p:sp>
        <p:nvSpPr>
          <p:cNvPr id="12" name="Alternate Process 11"/>
          <p:cNvSpPr/>
          <p:nvPr/>
        </p:nvSpPr>
        <p:spPr>
          <a:xfrm>
            <a:off x="1322641" y="4583909"/>
            <a:ext cx="6414867"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Level 2</a:t>
            </a:r>
            <a:endParaRPr lang="en-US" dirty="0"/>
          </a:p>
        </p:txBody>
      </p:sp>
      <p:sp>
        <p:nvSpPr>
          <p:cNvPr id="13" name="Alternate Process 12"/>
          <p:cNvSpPr/>
          <p:nvPr/>
        </p:nvSpPr>
        <p:spPr>
          <a:xfrm>
            <a:off x="1322641" y="1762433"/>
            <a:ext cx="6414867"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Level 4</a:t>
            </a:r>
            <a:endParaRPr lang="en-US" dirty="0"/>
          </a:p>
        </p:txBody>
      </p:sp>
      <p:sp>
        <p:nvSpPr>
          <p:cNvPr id="14" name="Alternate Process 13"/>
          <p:cNvSpPr/>
          <p:nvPr/>
        </p:nvSpPr>
        <p:spPr>
          <a:xfrm>
            <a:off x="1322642" y="3182359"/>
            <a:ext cx="3207434"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Fact-Oriented Level 3</a:t>
            </a:r>
            <a:endParaRPr lang="en-US" dirty="0"/>
          </a:p>
        </p:txBody>
      </p:sp>
      <p:sp>
        <p:nvSpPr>
          <p:cNvPr id="15" name="Alternate Process 14"/>
          <p:cNvSpPr/>
          <p:nvPr/>
        </p:nvSpPr>
        <p:spPr>
          <a:xfrm>
            <a:off x="4646358" y="3173486"/>
            <a:ext cx="3091150"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Principle-Oriented Level 3</a:t>
            </a:r>
            <a:endParaRPr lang="en-US" dirty="0"/>
          </a:p>
        </p:txBody>
      </p:sp>
      <p:sp>
        <p:nvSpPr>
          <p:cNvPr id="3" name="Slide Number Placeholder 2"/>
          <p:cNvSpPr>
            <a:spLocks noGrp="1"/>
          </p:cNvSpPr>
          <p:nvPr>
            <p:ph type="sldNum" sz="quarter" idx="12"/>
          </p:nvPr>
        </p:nvSpPr>
        <p:spPr/>
        <p:txBody>
          <a:bodyPr/>
          <a:lstStyle/>
          <a:p>
            <a:fld id="{0FB56013-B943-42BA-886F-6F9D4EB85E9D}" type="slidenum">
              <a:rPr lang="en-US" smtClean="0"/>
              <a:pPr/>
              <a:t>4</a:t>
            </a:fld>
            <a:endParaRPr lang="en-US"/>
          </a:p>
        </p:txBody>
      </p:sp>
      <p:sp>
        <p:nvSpPr>
          <p:cNvPr id="16" name="Alternate Process 15"/>
          <p:cNvSpPr/>
          <p:nvPr/>
        </p:nvSpPr>
        <p:spPr>
          <a:xfrm>
            <a:off x="1322641" y="3183171"/>
            <a:ext cx="3207434"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Jake</a:t>
            </a:r>
            <a:endParaRPr lang="en-US" dirty="0"/>
          </a:p>
        </p:txBody>
      </p:sp>
      <p:sp>
        <p:nvSpPr>
          <p:cNvPr id="17" name="Alternate Process 16"/>
          <p:cNvSpPr/>
          <p:nvPr/>
        </p:nvSpPr>
        <p:spPr>
          <a:xfrm>
            <a:off x="4530074" y="3183171"/>
            <a:ext cx="3207434" cy="115488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Allen</a:t>
            </a:r>
            <a:endParaRPr lang="en-US" dirty="0"/>
          </a:p>
        </p:txBody>
      </p:sp>
    </p:spTree>
    <p:extLst>
      <p:ext uri="{BB962C8B-B14F-4D97-AF65-F5344CB8AC3E}">
        <p14:creationId xmlns:p14="http://schemas.microsoft.com/office/powerpoint/2010/main" val="525113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5959"/>
          </a:xfrm>
        </p:spPr>
        <p:txBody>
          <a:bodyPr>
            <a:normAutofit/>
          </a:bodyPr>
          <a:lstStyle/>
          <a:p>
            <a:r>
              <a:rPr lang="en-US" dirty="0" smtClean="0"/>
              <a:t>Ecosphere</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5</a:t>
            </a:fld>
            <a:endParaRPr lang="en-US"/>
          </a:p>
        </p:txBody>
      </p:sp>
      <p:pic>
        <p:nvPicPr>
          <p:cNvPr id="8" name="Picture 7"/>
          <p:cNvPicPr>
            <a:picLocks noChangeAspect="1"/>
          </p:cNvPicPr>
          <p:nvPr/>
        </p:nvPicPr>
        <p:blipFill>
          <a:blip r:embed="rId3"/>
          <a:stretch>
            <a:fillRect/>
          </a:stretch>
        </p:blipFill>
        <p:spPr>
          <a:xfrm>
            <a:off x="1079762" y="1402877"/>
            <a:ext cx="6768106" cy="4961893"/>
          </a:xfrm>
          <a:prstGeom prst="rect">
            <a:avLst/>
          </a:prstGeom>
        </p:spPr>
      </p:pic>
    </p:spTree>
    <p:extLst>
      <p:ext uri="{BB962C8B-B14F-4D97-AF65-F5344CB8AC3E}">
        <p14:creationId xmlns:p14="http://schemas.microsoft.com/office/powerpoint/2010/main" val="33294305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991" y="900247"/>
            <a:ext cx="7227172" cy="805959"/>
          </a:xfrm>
        </p:spPr>
        <p:txBody>
          <a:bodyPr/>
          <a:lstStyle/>
          <a:p>
            <a:r>
              <a:rPr lang="en-US" dirty="0" smtClean="0"/>
              <a:t>Level 2</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6</a:t>
            </a:fld>
            <a:endParaRPr lang="en-US"/>
          </a:p>
        </p:txBody>
      </p:sp>
      <p:sp>
        <p:nvSpPr>
          <p:cNvPr id="5" name="Alternate Process 4"/>
          <p:cNvSpPr/>
          <p:nvPr/>
        </p:nvSpPr>
        <p:spPr>
          <a:xfrm>
            <a:off x="1459628" y="1933700"/>
            <a:ext cx="7302535" cy="454496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t>INTERVIEWER: </a:t>
            </a:r>
            <a:r>
              <a:rPr lang="en-US" sz="2800" i="1" dirty="0" smtClean="0"/>
              <a:t>Do </a:t>
            </a:r>
            <a:r>
              <a:rPr lang="en-US" sz="2800" i="1" dirty="0"/>
              <a:t>you think that matter changes from one form to another in the ecosphere? Why not or how does that happen? </a:t>
            </a:r>
            <a:endParaRPr lang="en-US" sz="2800" dirty="0"/>
          </a:p>
          <a:p>
            <a:r>
              <a:rPr lang="en-US" sz="2800" dirty="0"/>
              <a:t> </a:t>
            </a:r>
          </a:p>
          <a:p>
            <a:r>
              <a:rPr lang="en-US" sz="2800" dirty="0" smtClean="0"/>
              <a:t>LEVEL 2 STUDENT: </a:t>
            </a:r>
            <a:r>
              <a:rPr lang="en-US" sz="2800" i="1" dirty="0"/>
              <a:t>Matter changing from one thing to another - I wouldn't really think so just because there's really no source to make it change. Everything in there is pretty natural </a:t>
            </a:r>
            <a:endParaRPr lang="en-US" sz="2800" dirty="0"/>
          </a:p>
        </p:txBody>
      </p:sp>
      <p:sp>
        <p:nvSpPr>
          <p:cNvPr id="8" name="Alternate Process 7"/>
          <p:cNvSpPr/>
          <p:nvPr/>
        </p:nvSpPr>
        <p:spPr>
          <a:xfrm>
            <a:off x="386915" y="728533"/>
            <a:ext cx="769414" cy="44685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Jake</a:t>
            </a:r>
            <a:endParaRPr lang="en-US" sz="900" dirty="0"/>
          </a:p>
        </p:txBody>
      </p:sp>
      <p:sp>
        <p:nvSpPr>
          <p:cNvPr id="10" name="Alternate Process 9"/>
          <p:cNvSpPr/>
          <p:nvPr/>
        </p:nvSpPr>
        <p:spPr>
          <a:xfrm>
            <a:off x="1150284" y="728533"/>
            <a:ext cx="769414" cy="44685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Allen</a:t>
            </a:r>
            <a:endParaRPr lang="en-US" sz="900" dirty="0"/>
          </a:p>
        </p:txBody>
      </p:sp>
      <p:sp>
        <p:nvSpPr>
          <p:cNvPr id="12" name="Alternate Process 11"/>
          <p:cNvSpPr/>
          <p:nvPr/>
        </p:nvSpPr>
        <p:spPr>
          <a:xfrm>
            <a:off x="380870" y="349376"/>
            <a:ext cx="1538828" cy="37915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a:t>
            </a:r>
            <a:r>
              <a:rPr lang="en-US" dirty="0"/>
              <a:t>4</a:t>
            </a:r>
          </a:p>
        </p:txBody>
      </p:sp>
      <p:sp>
        <p:nvSpPr>
          <p:cNvPr id="13" name="Alternate Process 12"/>
          <p:cNvSpPr/>
          <p:nvPr/>
        </p:nvSpPr>
        <p:spPr>
          <a:xfrm>
            <a:off x="381622" y="1184264"/>
            <a:ext cx="1538828" cy="379157"/>
          </a:xfrm>
          <a:prstGeom prst="flowChartAlternateProces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2</a:t>
            </a:r>
            <a:endParaRPr lang="en-US" dirty="0"/>
          </a:p>
        </p:txBody>
      </p:sp>
    </p:spTree>
    <p:extLst>
      <p:ext uri="{BB962C8B-B14F-4D97-AF65-F5344CB8AC3E}">
        <p14:creationId xmlns:p14="http://schemas.microsoft.com/office/powerpoint/2010/main" val="5624415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991" y="900247"/>
            <a:ext cx="7227172" cy="805959"/>
          </a:xfrm>
        </p:spPr>
        <p:txBody>
          <a:bodyPr/>
          <a:lstStyle/>
          <a:p>
            <a:r>
              <a:rPr lang="en-US" dirty="0" smtClean="0"/>
              <a:t>Level 4</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7</a:t>
            </a:fld>
            <a:endParaRPr lang="en-US"/>
          </a:p>
        </p:txBody>
      </p:sp>
      <p:sp>
        <p:nvSpPr>
          <p:cNvPr id="5" name="Alternate Process 4"/>
          <p:cNvSpPr/>
          <p:nvPr/>
        </p:nvSpPr>
        <p:spPr>
          <a:xfrm>
            <a:off x="1459628" y="1933700"/>
            <a:ext cx="7302535" cy="454496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INTERVIEWER</a:t>
            </a:r>
            <a:r>
              <a:rPr lang="en-US" sz="2800" dirty="0"/>
              <a:t>: </a:t>
            </a:r>
            <a:r>
              <a:rPr lang="en-US" sz="2800" i="1" dirty="0"/>
              <a:t>Let’s see, so do you think that matter changes from one form to another in the ecosphere?</a:t>
            </a:r>
            <a:r>
              <a:rPr lang="en-US" sz="2800" dirty="0"/>
              <a:t> </a:t>
            </a:r>
          </a:p>
          <a:p>
            <a:r>
              <a:rPr lang="en-US" sz="2800" dirty="0"/>
              <a:t> </a:t>
            </a:r>
          </a:p>
          <a:p>
            <a:r>
              <a:rPr lang="en-US" sz="2800" dirty="0"/>
              <a:t>LEVEL 4 STUDENT: </a:t>
            </a:r>
            <a:r>
              <a:rPr lang="en-US" sz="2800" i="1" dirty="0"/>
              <a:t>Matter as in - I think molecules - the atoms won’t change, but they’ll recombine with other molecules - with other atoms forming different molecules in whole system. But the atoms themselves are all the same.</a:t>
            </a:r>
            <a:r>
              <a:rPr lang="en-US" sz="2800" dirty="0"/>
              <a:t> </a:t>
            </a:r>
            <a:r>
              <a:rPr lang="en-US" sz="2800" i="1" dirty="0"/>
              <a:t> </a:t>
            </a:r>
            <a:endParaRPr lang="en-US" sz="2800" dirty="0"/>
          </a:p>
        </p:txBody>
      </p:sp>
      <p:sp>
        <p:nvSpPr>
          <p:cNvPr id="9" name="Alternate Process 8"/>
          <p:cNvSpPr/>
          <p:nvPr/>
        </p:nvSpPr>
        <p:spPr>
          <a:xfrm>
            <a:off x="386915" y="728533"/>
            <a:ext cx="769414" cy="44685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Jake</a:t>
            </a:r>
            <a:endParaRPr lang="en-US" sz="900" dirty="0"/>
          </a:p>
        </p:txBody>
      </p:sp>
      <p:sp>
        <p:nvSpPr>
          <p:cNvPr id="13" name="Alternate Process 12"/>
          <p:cNvSpPr/>
          <p:nvPr/>
        </p:nvSpPr>
        <p:spPr>
          <a:xfrm>
            <a:off x="1150284" y="728533"/>
            <a:ext cx="769414" cy="44685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Allen</a:t>
            </a:r>
            <a:endParaRPr lang="en-US" sz="900" dirty="0"/>
          </a:p>
        </p:txBody>
      </p:sp>
      <p:sp>
        <p:nvSpPr>
          <p:cNvPr id="14" name="Alternate Process 13"/>
          <p:cNvSpPr/>
          <p:nvPr/>
        </p:nvSpPr>
        <p:spPr>
          <a:xfrm>
            <a:off x="380870" y="1175386"/>
            <a:ext cx="1538828" cy="379157"/>
          </a:xfrm>
          <a:prstGeom prst="flowChartAlternateProcess">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Level 2</a:t>
            </a:r>
            <a:endParaRPr lang="en-US" dirty="0">
              <a:solidFill>
                <a:schemeClr val="tx1"/>
              </a:solidFill>
            </a:endParaRPr>
          </a:p>
        </p:txBody>
      </p:sp>
      <p:sp>
        <p:nvSpPr>
          <p:cNvPr id="15" name="Alternate Process 14"/>
          <p:cNvSpPr/>
          <p:nvPr/>
        </p:nvSpPr>
        <p:spPr>
          <a:xfrm>
            <a:off x="380870" y="349376"/>
            <a:ext cx="1538828" cy="379157"/>
          </a:xfrm>
          <a:prstGeom prst="flowChartAlternateProces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a:t>
            </a:r>
            <a:r>
              <a:rPr lang="en-US" dirty="0"/>
              <a:t>4</a:t>
            </a:r>
          </a:p>
        </p:txBody>
      </p:sp>
    </p:spTree>
    <p:extLst>
      <p:ext uri="{BB962C8B-B14F-4D97-AF65-F5344CB8AC3E}">
        <p14:creationId xmlns:p14="http://schemas.microsoft.com/office/powerpoint/2010/main" val="39121433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991" y="900247"/>
            <a:ext cx="7227172" cy="805959"/>
          </a:xfrm>
        </p:spPr>
        <p:txBody>
          <a:bodyPr/>
          <a:lstStyle/>
          <a:p>
            <a:r>
              <a:rPr lang="en-US" dirty="0" smtClean="0"/>
              <a:t>Allen</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8</a:t>
            </a:fld>
            <a:endParaRPr lang="en-US"/>
          </a:p>
        </p:txBody>
      </p:sp>
      <p:sp>
        <p:nvSpPr>
          <p:cNvPr id="5" name="Alternate Process 4"/>
          <p:cNvSpPr/>
          <p:nvPr/>
        </p:nvSpPr>
        <p:spPr>
          <a:xfrm>
            <a:off x="1459628" y="1933700"/>
            <a:ext cx="7302535" cy="454496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INTERVIEWER: </a:t>
            </a:r>
            <a:r>
              <a:rPr lang="en-US" sz="2000" i="1" dirty="0"/>
              <a:t>Okay. Do you think that matter changes from one form to another in the ecosphere?</a:t>
            </a:r>
            <a:endParaRPr lang="en-US" sz="2000" dirty="0"/>
          </a:p>
          <a:p>
            <a:r>
              <a:rPr lang="en-US" sz="2000" dirty="0"/>
              <a:t> </a:t>
            </a:r>
          </a:p>
          <a:p>
            <a:r>
              <a:rPr lang="en-US" sz="2000" dirty="0"/>
              <a:t>ALLEN: </a:t>
            </a:r>
            <a:r>
              <a:rPr lang="en-US" sz="2000" i="1" dirty="0"/>
              <a:t>Since there’s no exchange out—so yeah, probably. If it got really hot in there, the water would do like—evaporate into the space and then when it cooled, it would go back to its liquid form. So, definitely within the water.</a:t>
            </a:r>
            <a:endParaRPr lang="en-US" sz="2000" dirty="0"/>
          </a:p>
          <a:p>
            <a:r>
              <a:rPr lang="en-US" sz="2000" dirty="0"/>
              <a:t> </a:t>
            </a:r>
          </a:p>
          <a:p>
            <a:r>
              <a:rPr lang="en-US" sz="2000" dirty="0"/>
              <a:t>INTERVIEWER: </a:t>
            </a:r>
            <a:r>
              <a:rPr lang="en-US" sz="2000" i="1" dirty="0"/>
              <a:t>Okay. Does matter get used up when it changes form in the ecosphere?</a:t>
            </a:r>
            <a:endParaRPr lang="en-US" sz="2000" dirty="0"/>
          </a:p>
          <a:p>
            <a:r>
              <a:rPr lang="en-US" sz="2000" i="1" dirty="0"/>
              <a:t> </a:t>
            </a:r>
            <a:endParaRPr lang="en-US" sz="2000" dirty="0"/>
          </a:p>
          <a:p>
            <a:r>
              <a:rPr lang="en-US" sz="2000" i="1" dirty="0"/>
              <a:t>ALLEN: No. There’s always the same amount whether of what state it’s in</a:t>
            </a:r>
            <a:r>
              <a:rPr lang="en-US" sz="2000" i="1" dirty="0" smtClean="0"/>
              <a:t>.</a:t>
            </a:r>
            <a:endParaRPr lang="en-US" sz="2000" dirty="0"/>
          </a:p>
        </p:txBody>
      </p:sp>
      <p:sp>
        <p:nvSpPr>
          <p:cNvPr id="12" name="Alternate Process 11"/>
          <p:cNvSpPr/>
          <p:nvPr/>
        </p:nvSpPr>
        <p:spPr>
          <a:xfrm>
            <a:off x="386915" y="728533"/>
            <a:ext cx="769414" cy="44685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Jake</a:t>
            </a:r>
            <a:endParaRPr lang="en-US" sz="900" dirty="0"/>
          </a:p>
        </p:txBody>
      </p:sp>
      <p:sp>
        <p:nvSpPr>
          <p:cNvPr id="16" name="Alternate Process 15"/>
          <p:cNvSpPr/>
          <p:nvPr/>
        </p:nvSpPr>
        <p:spPr>
          <a:xfrm>
            <a:off x="1150284" y="728533"/>
            <a:ext cx="769414" cy="446854"/>
          </a:xfrm>
          <a:prstGeom prst="flowChartAlternateProces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Allen</a:t>
            </a:r>
            <a:endParaRPr lang="en-US" sz="900" dirty="0"/>
          </a:p>
        </p:txBody>
      </p:sp>
      <p:sp>
        <p:nvSpPr>
          <p:cNvPr id="17" name="Alternate Process 16"/>
          <p:cNvSpPr/>
          <p:nvPr/>
        </p:nvSpPr>
        <p:spPr>
          <a:xfrm>
            <a:off x="380870" y="349376"/>
            <a:ext cx="1538828" cy="37915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a:t>
            </a:r>
            <a:r>
              <a:rPr lang="en-US" dirty="0"/>
              <a:t>4</a:t>
            </a:r>
          </a:p>
        </p:txBody>
      </p:sp>
      <p:sp>
        <p:nvSpPr>
          <p:cNvPr id="18" name="Alternate Process 17"/>
          <p:cNvSpPr/>
          <p:nvPr/>
        </p:nvSpPr>
        <p:spPr>
          <a:xfrm>
            <a:off x="381622" y="1184264"/>
            <a:ext cx="1538828" cy="37915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2</a:t>
            </a:r>
            <a:endParaRPr lang="en-US" dirty="0"/>
          </a:p>
        </p:txBody>
      </p:sp>
    </p:spTree>
    <p:extLst>
      <p:ext uri="{BB962C8B-B14F-4D97-AF65-F5344CB8AC3E}">
        <p14:creationId xmlns:p14="http://schemas.microsoft.com/office/powerpoint/2010/main" val="36914471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991" y="900247"/>
            <a:ext cx="7227172" cy="805959"/>
          </a:xfrm>
        </p:spPr>
        <p:txBody>
          <a:bodyPr/>
          <a:lstStyle/>
          <a:p>
            <a:r>
              <a:rPr lang="en-US" dirty="0" smtClean="0"/>
              <a:t>Jake</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9</a:t>
            </a:fld>
            <a:endParaRPr lang="en-US"/>
          </a:p>
        </p:txBody>
      </p:sp>
      <p:sp>
        <p:nvSpPr>
          <p:cNvPr id="5" name="Alternate Process 4"/>
          <p:cNvSpPr/>
          <p:nvPr/>
        </p:nvSpPr>
        <p:spPr>
          <a:xfrm>
            <a:off x="1459628" y="1933700"/>
            <a:ext cx="7302535" cy="454496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INTERVIEWER: </a:t>
            </a:r>
            <a:r>
              <a:rPr lang="en-US" sz="2000" i="1" dirty="0"/>
              <a:t>So when the matter is changing forms, like you said, and making new molecules does any of the matter ever get used up?</a:t>
            </a:r>
            <a:endParaRPr lang="en-US" sz="2000" dirty="0"/>
          </a:p>
          <a:p>
            <a:r>
              <a:rPr lang="en-US" sz="2000" dirty="0"/>
              <a:t> </a:t>
            </a:r>
          </a:p>
          <a:p>
            <a:r>
              <a:rPr lang="en-US" sz="2000" dirty="0"/>
              <a:t>JAKE: </a:t>
            </a:r>
            <a:r>
              <a:rPr lang="en-US" sz="2000" i="1" dirty="0"/>
              <a:t>Yeah</a:t>
            </a:r>
            <a:r>
              <a:rPr lang="en-US" sz="2000" dirty="0"/>
              <a:t>. </a:t>
            </a:r>
          </a:p>
          <a:p>
            <a:r>
              <a:rPr lang="en-US" sz="2000" dirty="0"/>
              <a:t> </a:t>
            </a:r>
          </a:p>
          <a:p>
            <a:r>
              <a:rPr lang="en-US" sz="2000" dirty="0"/>
              <a:t>INTERVIEWER: </a:t>
            </a:r>
            <a:r>
              <a:rPr lang="en-US" sz="2000" i="1" dirty="0"/>
              <a:t>Okay. How does that happen?</a:t>
            </a:r>
            <a:endParaRPr lang="en-US" sz="2000" dirty="0"/>
          </a:p>
          <a:p>
            <a:r>
              <a:rPr lang="en-US" sz="2000" dirty="0"/>
              <a:t> </a:t>
            </a:r>
          </a:p>
          <a:p>
            <a:r>
              <a:rPr lang="en-US" sz="2000" dirty="0"/>
              <a:t>JAKE: </a:t>
            </a:r>
            <a:r>
              <a:rPr lang="en-US" sz="2000" i="1" dirty="0"/>
              <a:t>Well it’s getting used up by the algae and the shrimp because they are consuming it to stay alive inside this orb. And it is being used up through them and being worked off through the physical energy that they’re creating.</a:t>
            </a:r>
            <a:r>
              <a:rPr lang="en-US" sz="2000" dirty="0"/>
              <a:t> </a:t>
            </a:r>
          </a:p>
        </p:txBody>
      </p:sp>
      <p:sp>
        <p:nvSpPr>
          <p:cNvPr id="15" name="Alternate Process 14"/>
          <p:cNvSpPr/>
          <p:nvPr/>
        </p:nvSpPr>
        <p:spPr>
          <a:xfrm>
            <a:off x="386915" y="728533"/>
            <a:ext cx="769414" cy="446854"/>
          </a:xfrm>
          <a:prstGeom prst="flowChartAlternateProces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Jake</a:t>
            </a:r>
            <a:endParaRPr lang="en-US" sz="900" dirty="0"/>
          </a:p>
        </p:txBody>
      </p:sp>
      <p:sp>
        <p:nvSpPr>
          <p:cNvPr id="16" name="Alternate Process 15"/>
          <p:cNvSpPr/>
          <p:nvPr/>
        </p:nvSpPr>
        <p:spPr>
          <a:xfrm>
            <a:off x="1150284" y="728533"/>
            <a:ext cx="769414" cy="44685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Allen</a:t>
            </a:r>
            <a:endParaRPr lang="en-US" sz="900" dirty="0"/>
          </a:p>
        </p:txBody>
      </p:sp>
      <p:sp>
        <p:nvSpPr>
          <p:cNvPr id="17" name="Alternate Process 16"/>
          <p:cNvSpPr/>
          <p:nvPr/>
        </p:nvSpPr>
        <p:spPr>
          <a:xfrm>
            <a:off x="380870" y="349376"/>
            <a:ext cx="1538828" cy="37915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a:t>
            </a:r>
            <a:r>
              <a:rPr lang="en-US" dirty="0"/>
              <a:t>4</a:t>
            </a:r>
          </a:p>
        </p:txBody>
      </p:sp>
      <p:sp>
        <p:nvSpPr>
          <p:cNvPr id="18" name="Alternate Process 17"/>
          <p:cNvSpPr/>
          <p:nvPr/>
        </p:nvSpPr>
        <p:spPr>
          <a:xfrm>
            <a:off x="381622" y="1184264"/>
            <a:ext cx="1538828" cy="37915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2</a:t>
            </a:r>
            <a:endParaRPr lang="en-US" dirty="0"/>
          </a:p>
        </p:txBody>
      </p:sp>
    </p:spTree>
    <p:extLst>
      <p:ext uri="{BB962C8B-B14F-4D97-AF65-F5344CB8AC3E}">
        <p14:creationId xmlns:p14="http://schemas.microsoft.com/office/powerpoint/2010/main" val="25018859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2526</TotalTime>
  <Words>940</Words>
  <Application>Microsoft Macintosh PowerPoint</Application>
  <PresentationFormat>On-screen Show (4:3)</PresentationFormat>
  <Paragraphs>217</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 Black </vt:lpstr>
      <vt:lpstr>Alternative Learning Trajectories Toward Understanding Matter and Energy in Socio-Ecological Systems </vt:lpstr>
      <vt:lpstr>Levels of Achievement</vt:lpstr>
      <vt:lpstr>Undergraduate pre-service elementary teachers</vt:lpstr>
      <vt:lpstr>Interviews</vt:lpstr>
      <vt:lpstr>Ecosphere</vt:lpstr>
      <vt:lpstr>Level 2</vt:lpstr>
      <vt:lpstr>Level 4</vt:lpstr>
      <vt:lpstr>Allen</vt:lpstr>
      <vt:lpstr>Jake</vt:lpstr>
      <vt:lpstr>Post-Interview Results</vt:lpstr>
      <vt:lpstr>Allen</vt:lpstr>
      <vt:lpstr>Jake</vt:lpstr>
      <vt:lpstr>Hypothesis</vt:lpstr>
      <vt:lpstr>How are PL3 and FL3 alike?</vt:lpstr>
      <vt:lpstr>PowerPoint Presentation</vt:lpstr>
      <vt:lpstr>Implications for Teaching &amp; Research</vt:lpstr>
      <vt:lpstr>Challenges</vt:lpstr>
      <vt:lpstr>Questions </vt:lpstr>
      <vt:lpstr>PowerPoint Presentation</vt:lpstr>
      <vt:lpstr>Levels of Achievement</vt:lpstr>
      <vt:lpstr>Consistency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Miller</dc:creator>
  <cp:lastModifiedBy>Hannah Miller</cp:lastModifiedBy>
  <cp:revision>726</cp:revision>
  <dcterms:created xsi:type="dcterms:W3CDTF">2012-12-13T21:10:56Z</dcterms:created>
  <dcterms:modified xsi:type="dcterms:W3CDTF">2013-04-06T16:35:42Z</dcterms:modified>
</cp:coreProperties>
</file>